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75" r:id="rId14"/>
    <p:sldId id="267" r:id="rId15"/>
    <p:sldId id="269" r:id="rId16"/>
    <p:sldId id="273" r:id="rId17"/>
    <p:sldId id="271" r:id="rId18"/>
    <p:sldId id="274" r:id="rId19"/>
    <p:sldId id="270" r:id="rId20"/>
    <p:sldId id="272" r:id="rId21"/>
    <p:sldId id="277" r:id="rId22"/>
    <p:sldId id="280" r:id="rId23"/>
    <p:sldId id="278" r:id="rId24"/>
    <p:sldId id="279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289-F9E6-4EAF-A4DC-45D525E9B465}" type="datetimeFigureOut">
              <a:rPr lang="fr-FR" smtClean="0"/>
              <a:pPr/>
              <a:t>06/12/2012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ACF5-BC9C-4A62-ABC1-C1CEABBA67D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289-F9E6-4EAF-A4DC-45D525E9B465}" type="datetimeFigureOut">
              <a:rPr lang="fr-FR" smtClean="0"/>
              <a:pPr/>
              <a:t>06/12/2012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ACF5-BC9C-4A62-ABC1-C1CEABBA67D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289-F9E6-4EAF-A4DC-45D525E9B465}" type="datetimeFigureOut">
              <a:rPr lang="fr-FR" smtClean="0"/>
              <a:pPr/>
              <a:t>06/12/2012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ACF5-BC9C-4A62-ABC1-C1CEABBA67D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289-F9E6-4EAF-A4DC-45D525E9B465}" type="datetimeFigureOut">
              <a:rPr lang="fr-FR" smtClean="0"/>
              <a:pPr/>
              <a:t>06/12/2012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ACF5-BC9C-4A62-ABC1-C1CEABBA67D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F06B-0516-40ED-8D67-847EB92842AE}" type="datetimeFigureOut">
              <a:rPr lang="nl-BE" smtClean="0"/>
              <a:pPr/>
              <a:t>6/12/2012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4B8A-0F1F-4E2C-A9BD-FDDBA4F5A0F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F06B-0516-40ED-8D67-847EB92842AE}" type="datetimeFigureOut">
              <a:rPr lang="nl-BE" smtClean="0"/>
              <a:pPr/>
              <a:t>6/12/2012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4B8A-0F1F-4E2C-A9BD-FDDBA4F5A0F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F06B-0516-40ED-8D67-847EB92842AE}" type="datetimeFigureOut">
              <a:rPr lang="nl-BE" smtClean="0"/>
              <a:pPr/>
              <a:t>6/12/2012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4B8A-0F1F-4E2C-A9BD-FDDBA4F5A0F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F06B-0516-40ED-8D67-847EB92842AE}" type="datetimeFigureOut">
              <a:rPr lang="nl-BE" smtClean="0"/>
              <a:pPr/>
              <a:t>6/12/2012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4B8A-0F1F-4E2C-A9BD-FDDBA4F5A0F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F06B-0516-40ED-8D67-847EB92842AE}" type="datetimeFigureOut">
              <a:rPr lang="nl-BE" smtClean="0"/>
              <a:pPr/>
              <a:t>6/12/2012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4B8A-0F1F-4E2C-A9BD-FDDBA4F5A0F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F06B-0516-40ED-8D67-847EB92842AE}" type="datetimeFigureOut">
              <a:rPr lang="nl-BE" smtClean="0"/>
              <a:pPr/>
              <a:t>6/12/2012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4B8A-0F1F-4E2C-A9BD-FDDBA4F5A0F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F06B-0516-40ED-8D67-847EB92842AE}" type="datetimeFigureOut">
              <a:rPr lang="nl-BE" smtClean="0"/>
              <a:pPr/>
              <a:t>6/12/2012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4B8A-0F1F-4E2C-A9BD-FDDBA4F5A0F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289-F9E6-4EAF-A4DC-45D525E9B465}" type="datetimeFigureOut">
              <a:rPr lang="fr-FR" smtClean="0"/>
              <a:pPr/>
              <a:t>06/12/2012</a:t>
            </a:fld>
            <a:endParaRPr lang="fr-FR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ACF5-BC9C-4A62-ABC1-C1CEABBA67D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F06B-0516-40ED-8D67-847EB92842AE}" type="datetimeFigureOut">
              <a:rPr lang="nl-BE" smtClean="0"/>
              <a:pPr/>
              <a:t>6/12/2012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4B8A-0F1F-4E2C-A9BD-FDDBA4F5A0F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F06B-0516-40ED-8D67-847EB92842AE}" type="datetimeFigureOut">
              <a:rPr lang="nl-BE" smtClean="0"/>
              <a:pPr/>
              <a:t>6/12/2012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4B8A-0F1F-4E2C-A9BD-FDDBA4F5A0F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F06B-0516-40ED-8D67-847EB92842AE}" type="datetimeFigureOut">
              <a:rPr lang="nl-BE" smtClean="0"/>
              <a:pPr/>
              <a:t>6/12/2012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4B8A-0F1F-4E2C-A9BD-FDDBA4F5A0F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F06B-0516-40ED-8D67-847EB92842AE}" type="datetimeFigureOut">
              <a:rPr lang="nl-BE" smtClean="0"/>
              <a:pPr/>
              <a:t>6/12/2012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E4B8A-0F1F-4E2C-A9BD-FDDBA4F5A0F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289-F9E6-4EAF-A4DC-45D525E9B465}" type="datetimeFigureOut">
              <a:rPr lang="fr-FR" smtClean="0"/>
              <a:pPr/>
              <a:t>06/12/2012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ACF5-BC9C-4A62-ABC1-C1CEABBA67D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289-F9E6-4EAF-A4DC-45D525E9B465}" type="datetimeFigureOut">
              <a:rPr lang="fr-FR" smtClean="0"/>
              <a:pPr/>
              <a:t>06/12/2012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ACF5-BC9C-4A62-ABC1-C1CEABBA67D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289-F9E6-4EAF-A4DC-45D525E9B465}" type="datetimeFigureOut">
              <a:rPr lang="fr-FR" smtClean="0"/>
              <a:pPr/>
              <a:t>06/12/2012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ACF5-BC9C-4A62-ABC1-C1CEABBA67D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289-F9E6-4EAF-A4DC-45D525E9B465}" type="datetimeFigureOut">
              <a:rPr lang="fr-FR" smtClean="0"/>
              <a:pPr/>
              <a:t>06/12/2012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ACF5-BC9C-4A62-ABC1-C1CEABBA67D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289-F9E6-4EAF-A4DC-45D525E9B465}" type="datetimeFigureOut">
              <a:rPr lang="fr-FR" smtClean="0"/>
              <a:pPr/>
              <a:t>06/12/2012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ACF5-BC9C-4A62-ABC1-C1CEABBA67D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289-F9E6-4EAF-A4DC-45D525E9B465}" type="datetimeFigureOut">
              <a:rPr lang="fr-FR" smtClean="0"/>
              <a:pPr/>
              <a:t>06/12/2012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ACF5-BC9C-4A62-ABC1-C1CEABBA67D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44289-F9E6-4EAF-A4DC-45D525E9B465}" type="datetimeFigureOut">
              <a:rPr lang="fr-FR" smtClean="0"/>
              <a:pPr/>
              <a:t>06/12/2012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9ACF5-BC9C-4A62-ABC1-C1CEABBA67DC}" type="slidenum">
              <a:rPr lang="fr-FR" smtClean="0"/>
              <a:pPr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44289-F9E6-4EAF-A4DC-45D525E9B465}" type="datetimeFigureOut">
              <a:rPr lang="fr-FR" smtClean="0"/>
              <a:pPr/>
              <a:t>06/12/2012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9ACF5-BC9C-4A62-ABC1-C1CEABBA67DC}" type="slidenum">
              <a:rPr lang="fr-FR" smtClean="0"/>
              <a:pPr/>
              <a:t>‹nr.›</a:t>
            </a:fld>
            <a:endParaRPr lang="fr-FR"/>
          </a:p>
        </p:txBody>
      </p:sp>
      <p:pic>
        <p:nvPicPr>
          <p:cNvPr id="7" name="Afbeelding 6" descr="C:\Documents and Settings\Rita\Local Settings\Temporary Internet Files\Content.Word\LOGO Emutom 5333 x 3000.jpg"/>
          <p:cNvPicPr/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861921" cy="67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5F06B-0516-40ED-8D67-847EB92842AE}" type="datetimeFigureOut">
              <a:rPr lang="nl-BE" smtClean="0"/>
              <a:pPr/>
              <a:t>6/12/2012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E4B8A-0F1F-4E2C-A9BD-FDDBA4F5A0F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cohs.ca/oshanswers/biol_hazards/" TargetMode="External"/><Relationship Id="rId2" Type="http://schemas.openxmlformats.org/officeDocument/2006/relationships/hyperlink" Target="http://www.cdc.gov/ncidod/dhqp/pdf/isolation2007.pdf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cdc.gov/niosh/topics/diseases.html" TargetMode="External"/><Relationship Id="rId4" Type="http://schemas.openxmlformats.org/officeDocument/2006/relationships/hyperlink" Target="http://www.cdc.gov/niosh/topics/healthcar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772400" cy="1470025"/>
          </a:xfrm>
        </p:spPr>
        <p:txBody>
          <a:bodyPr/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dirty="0"/>
              <a:t> </a:t>
            </a:r>
            <a:r>
              <a:rPr lang="fr-FR" dirty="0" err="1"/>
              <a:t>Biological</a:t>
            </a:r>
            <a:r>
              <a:rPr lang="fr-FR" dirty="0"/>
              <a:t> agents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Chapter</a:t>
            </a:r>
            <a:r>
              <a:rPr lang="fr-FR" dirty="0" smtClean="0"/>
              <a:t> 2.3</a:t>
            </a:r>
          </a:p>
          <a:p>
            <a:r>
              <a:rPr lang="fr-FR" dirty="0" smtClean="0"/>
              <a:t>JF </a:t>
            </a:r>
            <a:r>
              <a:rPr lang="fr-FR" dirty="0" err="1" smtClean="0"/>
              <a:t>Gehanno</a:t>
            </a:r>
            <a:r>
              <a:rPr lang="fr-FR" dirty="0" smtClean="0"/>
              <a:t>, M.D., </a:t>
            </a:r>
            <a:r>
              <a:rPr lang="fr-FR" dirty="0" err="1" smtClean="0"/>
              <a:t>Ph.D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University</a:t>
            </a:r>
            <a:r>
              <a:rPr lang="fr-FR" dirty="0" smtClean="0"/>
              <a:t> of Rouen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fr-FR" dirty="0" err="1" smtClean="0"/>
              <a:t>Tuberculosis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r>
              <a:rPr lang="fr-FR" dirty="0" err="1" smtClean="0"/>
              <a:t>Occupational</a:t>
            </a:r>
            <a:r>
              <a:rPr lang="fr-FR" dirty="0" smtClean="0"/>
              <a:t> </a:t>
            </a:r>
            <a:r>
              <a:rPr lang="fr-FR" dirty="0" err="1" smtClean="0"/>
              <a:t>risk</a:t>
            </a:r>
            <a:r>
              <a:rPr lang="fr-FR" dirty="0" smtClean="0"/>
              <a:t> for</a:t>
            </a:r>
          </a:p>
          <a:p>
            <a:pPr lvl="1"/>
            <a:r>
              <a:rPr lang="fr-FR" dirty="0" err="1" smtClean="0"/>
              <a:t>HCWs</a:t>
            </a:r>
            <a:endParaRPr lang="fr-FR" dirty="0" smtClean="0"/>
          </a:p>
          <a:p>
            <a:pPr lvl="1"/>
            <a:r>
              <a:rPr lang="fr-FR" dirty="0" smtClean="0"/>
              <a:t>People </a:t>
            </a:r>
            <a:r>
              <a:rPr lang="fr-FR" dirty="0" err="1" smtClean="0"/>
              <a:t>working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migrants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high</a:t>
            </a:r>
            <a:r>
              <a:rPr lang="fr-FR" dirty="0" smtClean="0"/>
              <a:t> </a:t>
            </a:r>
            <a:r>
              <a:rPr lang="fr-FR" dirty="0" err="1" smtClean="0"/>
              <a:t>prevalence</a:t>
            </a:r>
            <a:r>
              <a:rPr lang="fr-FR" dirty="0" smtClean="0"/>
              <a:t> countries</a:t>
            </a:r>
          </a:p>
          <a:p>
            <a:r>
              <a:rPr lang="fr-FR" dirty="0" err="1" smtClean="0"/>
              <a:t>Transmition</a:t>
            </a:r>
            <a:r>
              <a:rPr lang="fr-FR" dirty="0" smtClean="0"/>
              <a:t> by </a:t>
            </a:r>
            <a:r>
              <a:rPr lang="fr-FR" dirty="0" err="1" smtClean="0"/>
              <a:t>small</a:t>
            </a:r>
            <a:r>
              <a:rPr lang="fr-FR" dirty="0" smtClean="0"/>
              <a:t> </a:t>
            </a:r>
            <a:r>
              <a:rPr lang="fr-FR" dirty="0" err="1" smtClean="0"/>
              <a:t>dropplets</a:t>
            </a:r>
            <a:r>
              <a:rPr lang="fr-FR" dirty="0" smtClean="0"/>
              <a:t> </a:t>
            </a:r>
            <a:r>
              <a:rPr lang="fr-FR" dirty="0" err="1" smtClean="0"/>
              <a:t>released</a:t>
            </a:r>
            <a:r>
              <a:rPr lang="fr-FR" dirty="0" smtClean="0"/>
              <a:t> by </a:t>
            </a:r>
            <a:r>
              <a:rPr lang="fr-FR" dirty="0" err="1" smtClean="0"/>
              <a:t>infected</a:t>
            </a:r>
            <a:r>
              <a:rPr lang="fr-FR" dirty="0" smtClean="0"/>
              <a:t> patients</a:t>
            </a:r>
          </a:p>
          <a:p>
            <a:pPr lvl="1"/>
            <a:r>
              <a:rPr lang="fr-FR" dirty="0" err="1" smtClean="0"/>
              <a:t>Dropplets</a:t>
            </a:r>
            <a:r>
              <a:rPr lang="fr-FR" dirty="0" smtClean="0"/>
              <a:t> </a:t>
            </a:r>
            <a:r>
              <a:rPr lang="fr-FR" dirty="0" err="1" smtClean="0"/>
              <a:t>too</a:t>
            </a:r>
            <a:r>
              <a:rPr lang="fr-FR" dirty="0" smtClean="0"/>
              <a:t> </a:t>
            </a:r>
            <a:r>
              <a:rPr lang="fr-FR" dirty="0" err="1" smtClean="0"/>
              <a:t>small</a:t>
            </a:r>
            <a:r>
              <a:rPr lang="fr-FR" dirty="0" smtClean="0"/>
              <a:t> to </a:t>
            </a:r>
            <a:r>
              <a:rPr lang="fr-FR" dirty="0" err="1" smtClean="0"/>
              <a:t>settle</a:t>
            </a:r>
            <a:endParaRPr lang="fr-FR" dirty="0" smtClean="0"/>
          </a:p>
          <a:p>
            <a:pPr lvl="1"/>
            <a:r>
              <a:rPr lang="fr-FR" dirty="0" smtClean="0"/>
              <a:t>Can </a:t>
            </a:r>
            <a:r>
              <a:rPr lang="fr-FR" dirty="0" err="1" smtClean="0"/>
              <a:t>spread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several</a:t>
            </a:r>
            <a:r>
              <a:rPr lang="fr-FR" dirty="0" smtClean="0"/>
              <a:t> </a:t>
            </a:r>
            <a:r>
              <a:rPr lang="fr-FR" dirty="0" err="1" smtClean="0"/>
              <a:t>meters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the patient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Prevention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fr-FR" dirty="0" err="1" smtClean="0"/>
              <a:t>Risk</a:t>
            </a:r>
            <a:r>
              <a:rPr lang="fr-FR" dirty="0" smtClean="0"/>
              <a:t> </a:t>
            </a:r>
            <a:r>
              <a:rPr lang="fr-FR" dirty="0" err="1" smtClean="0"/>
              <a:t>assessment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196952"/>
          </a:xfrm>
        </p:spPr>
        <p:txBody>
          <a:bodyPr/>
          <a:lstStyle/>
          <a:p>
            <a:r>
              <a:rPr lang="fr-FR" dirty="0" err="1" smtClean="0"/>
              <a:t>Identify</a:t>
            </a:r>
            <a:r>
              <a:rPr lang="fr-FR" dirty="0" smtClean="0"/>
              <a:t> the sources of </a:t>
            </a:r>
            <a:r>
              <a:rPr lang="fr-FR" dirty="0" err="1" smtClean="0"/>
              <a:t>biological</a:t>
            </a:r>
            <a:r>
              <a:rPr lang="fr-FR" dirty="0" smtClean="0"/>
              <a:t> agents</a:t>
            </a:r>
          </a:p>
          <a:p>
            <a:r>
              <a:rPr lang="fr-FR" dirty="0" err="1" smtClean="0"/>
              <a:t>Identify</a:t>
            </a:r>
            <a:r>
              <a:rPr lang="fr-FR" dirty="0" smtClean="0"/>
              <a:t> the possible </a:t>
            </a:r>
            <a:r>
              <a:rPr lang="fr-FR" dirty="0" err="1" smtClean="0"/>
              <a:t>ways</a:t>
            </a:r>
            <a:r>
              <a:rPr lang="fr-FR" dirty="0" smtClean="0"/>
              <a:t> of transmission</a:t>
            </a:r>
          </a:p>
          <a:p>
            <a:r>
              <a:rPr lang="fr-FR" dirty="0" err="1" smtClean="0"/>
              <a:t>Identify</a:t>
            </a:r>
            <a:r>
              <a:rPr lang="fr-FR" dirty="0" smtClean="0"/>
              <a:t> susceptible </a:t>
            </a:r>
            <a:r>
              <a:rPr lang="fr-FR" dirty="0" err="1" smtClean="0"/>
              <a:t>workers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r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fr-FR" dirty="0" err="1" smtClean="0">
                <a:ea typeface="ＭＳ Ｐゴシック" pitchFamily="1" charset="-128"/>
              </a:rPr>
              <a:t>Avoid</a:t>
            </a:r>
            <a:r>
              <a:rPr lang="fr-FR" dirty="0" smtClean="0">
                <a:ea typeface="ＭＳ Ｐゴシック" pitchFamily="1" charset="-128"/>
              </a:rPr>
              <a:t> </a:t>
            </a:r>
            <a:r>
              <a:rPr lang="fr-FR" dirty="0" err="1" smtClean="0">
                <a:ea typeface="ＭＳ Ｐゴシック" pitchFamily="1" charset="-128"/>
              </a:rPr>
              <a:t>exposure</a:t>
            </a:r>
            <a:endParaRPr lang="fr-FR" dirty="0" smtClean="0">
              <a:ea typeface="ＭＳ Ｐゴシック" pitchFamily="1" charset="-128"/>
            </a:endParaRPr>
          </a:p>
        </p:txBody>
      </p:sp>
      <p:sp>
        <p:nvSpPr>
          <p:cNvPr id="40965" name="ZoneTexte 6"/>
          <p:cNvSpPr txBox="1">
            <a:spLocks noChangeArrowheads="1"/>
          </p:cNvSpPr>
          <p:nvPr/>
        </p:nvSpPr>
        <p:spPr bwMode="auto">
          <a:xfrm>
            <a:off x="1043608" y="5157192"/>
            <a:ext cx="26384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r-FR" dirty="0" smtClean="0"/>
              <a:t>Isolation of patient</a:t>
            </a:r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899592" y="2060848"/>
            <a:ext cx="2304256" cy="288032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ube 9"/>
          <p:cNvSpPr>
            <a:spLocks noChangeArrowheads="1"/>
          </p:cNvSpPr>
          <p:nvPr/>
        </p:nvSpPr>
        <p:spPr bwMode="auto">
          <a:xfrm>
            <a:off x="1259632" y="2564904"/>
            <a:ext cx="1613123" cy="1574601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/>
            <a:r>
              <a:rPr lang="fr-FR" dirty="0" err="1" smtClean="0">
                <a:solidFill>
                  <a:srgbClr val="FFFFFF"/>
                </a:solidFill>
                <a:latin typeface="Tahoma" pitchFamily="34" charset="0"/>
              </a:rPr>
              <a:t>Reservoir</a:t>
            </a:r>
            <a:endParaRPr lang="fr-FR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1" name="Cube 10"/>
          <p:cNvSpPr>
            <a:spLocks noChangeArrowheads="1"/>
          </p:cNvSpPr>
          <p:nvPr/>
        </p:nvSpPr>
        <p:spPr bwMode="auto">
          <a:xfrm>
            <a:off x="6372200" y="2348880"/>
            <a:ext cx="1450999" cy="1670422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/>
            <a:r>
              <a:rPr lang="fr-FR" dirty="0" smtClean="0">
                <a:solidFill>
                  <a:srgbClr val="FFFFFF"/>
                </a:solidFill>
                <a:latin typeface="Tahoma" pitchFamily="34" charset="0"/>
              </a:rPr>
              <a:t>Host</a:t>
            </a:r>
            <a:endParaRPr lang="fr-FR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2" name="Flèche vers la droite 5"/>
          <p:cNvSpPr>
            <a:spLocks noChangeArrowheads="1"/>
          </p:cNvSpPr>
          <p:nvPr/>
        </p:nvSpPr>
        <p:spPr bwMode="auto">
          <a:xfrm>
            <a:off x="3419872" y="2852936"/>
            <a:ext cx="2332038" cy="882650"/>
          </a:xfrm>
          <a:prstGeom prst="rightArrow">
            <a:avLst>
              <a:gd name="adj1" fmla="val 50000"/>
              <a:gd name="adj2" fmla="val 50004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>
              <a:defRPr/>
            </a:pPr>
            <a:r>
              <a:rPr lang="fr-FR" dirty="0">
                <a:solidFill>
                  <a:schemeClr val="lt1"/>
                </a:solidFill>
                <a:latin typeface="+mn-lt"/>
                <a:ea typeface="+mn-ea"/>
              </a:rPr>
              <a:t>Dispersion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ea typeface="ＭＳ Ｐゴシック" pitchFamily="1" charset="-128"/>
              </a:rPr>
              <a:t>Avoid</a:t>
            </a:r>
            <a:r>
              <a:rPr lang="fr-FR" dirty="0" smtClean="0">
                <a:ea typeface="ＭＳ Ｐゴシック" pitchFamily="1" charset="-128"/>
              </a:rPr>
              <a:t> </a:t>
            </a:r>
            <a:r>
              <a:rPr lang="fr-FR" dirty="0" err="1" smtClean="0">
                <a:ea typeface="ＭＳ Ｐゴシック" pitchFamily="1" charset="-128"/>
              </a:rPr>
              <a:t>exposure</a:t>
            </a:r>
            <a:endParaRPr lang="fr-FR" dirty="0" smtClean="0">
              <a:ea typeface="ＭＳ Ｐゴシック" pitchFamily="1" charset="-128"/>
            </a:endParaRPr>
          </a:p>
        </p:txBody>
      </p:sp>
      <p:sp>
        <p:nvSpPr>
          <p:cNvPr id="4" name="Cube 3"/>
          <p:cNvSpPr>
            <a:spLocks noChangeArrowheads="1"/>
          </p:cNvSpPr>
          <p:nvPr/>
        </p:nvSpPr>
        <p:spPr bwMode="auto">
          <a:xfrm>
            <a:off x="582613" y="2430463"/>
            <a:ext cx="1613123" cy="1574601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/>
            <a:r>
              <a:rPr lang="fr-FR" dirty="0" err="1" smtClean="0">
                <a:solidFill>
                  <a:srgbClr val="FFFFFF"/>
                </a:solidFill>
                <a:latin typeface="Tahoma" pitchFamily="34" charset="0"/>
              </a:rPr>
              <a:t>Reservoir</a:t>
            </a:r>
            <a:endParaRPr lang="fr-FR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5" name="Cube 4"/>
          <p:cNvSpPr>
            <a:spLocks noChangeArrowheads="1"/>
          </p:cNvSpPr>
          <p:nvPr/>
        </p:nvSpPr>
        <p:spPr bwMode="auto">
          <a:xfrm>
            <a:off x="5796136" y="2348880"/>
            <a:ext cx="1450999" cy="1670422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/>
            <a:r>
              <a:rPr lang="fr-FR" dirty="0" smtClean="0">
                <a:solidFill>
                  <a:srgbClr val="FFFFFF"/>
                </a:solidFill>
                <a:latin typeface="Tahoma" pitchFamily="34" charset="0"/>
              </a:rPr>
              <a:t>Host</a:t>
            </a:r>
            <a:endParaRPr lang="fr-FR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6" name="Flèche vers la droite 5"/>
          <p:cNvSpPr>
            <a:spLocks noChangeArrowheads="1"/>
          </p:cNvSpPr>
          <p:nvPr/>
        </p:nvSpPr>
        <p:spPr bwMode="auto">
          <a:xfrm>
            <a:off x="2699792" y="2852936"/>
            <a:ext cx="2332038" cy="882650"/>
          </a:xfrm>
          <a:prstGeom prst="rightArrow">
            <a:avLst>
              <a:gd name="adj1" fmla="val 50000"/>
              <a:gd name="adj2" fmla="val 50004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>
              <a:defRPr/>
            </a:pPr>
            <a:r>
              <a:rPr lang="fr-FR" dirty="0">
                <a:solidFill>
                  <a:schemeClr val="lt1"/>
                </a:solidFill>
                <a:latin typeface="+mn-lt"/>
                <a:ea typeface="+mn-ea"/>
              </a:rPr>
              <a:t>Dispersion</a:t>
            </a:r>
          </a:p>
        </p:txBody>
      </p:sp>
      <p:sp>
        <p:nvSpPr>
          <p:cNvPr id="9" name="Ellipse 8"/>
          <p:cNvSpPr/>
          <p:nvPr/>
        </p:nvSpPr>
        <p:spPr>
          <a:xfrm>
            <a:off x="5076056" y="1844824"/>
            <a:ext cx="216024" cy="2880320"/>
          </a:xfrm>
          <a:prstGeom prst="ellips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6"/>
          <p:cNvSpPr txBox="1">
            <a:spLocks noChangeArrowheads="1"/>
          </p:cNvSpPr>
          <p:nvPr/>
        </p:nvSpPr>
        <p:spPr bwMode="auto">
          <a:xfrm>
            <a:off x="3923928" y="1340768"/>
            <a:ext cx="26384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fr-FR" dirty="0" err="1" smtClean="0"/>
              <a:t>Barriers</a:t>
            </a:r>
            <a:endParaRPr lang="fr-FR" dirty="0"/>
          </a:p>
        </p:txBody>
      </p:sp>
      <p:sp>
        <p:nvSpPr>
          <p:cNvPr id="10" name="ZoneTexte 6"/>
          <p:cNvSpPr txBox="1">
            <a:spLocks noChangeArrowheads="1"/>
          </p:cNvSpPr>
          <p:nvPr/>
        </p:nvSpPr>
        <p:spPr bwMode="auto">
          <a:xfrm>
            <a:off x="3923928" y="4869160"/>
            <a:ext cx="26384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fr-FR" dirty="0" err="1" smtClean="0"/>
              <a:t>Gloves</a:t>
            </a:r>
            <a:endParaRPr lang="fr-FR" dirty="0" smtClean="0"/>
          </a:p>
          <a:p>
            <a:pPr algn="ctr" eaLnBrk="0" hangingPunct="0"/>
            <a:r>
              <a:rPr lang="fr-FR" dirty="0" err="1" smtClean="0"/>
              <a:t>Masks</a:t>
            </a:r>
            <a:endParaRPr lang="fr-FR" dirty="0" smtClean="0"/>
          </a:p>
          <a:p>
            <a:pPr algn="ctr" eaLnBrk="0" hangingPunct="0"/>
            <a:r>
              <a:rPr lang="fr-FR" dirty="0" smtClean="0"/>
              <a:t>Long </a:t>
            </a:r>
            <a:r>
              <a:rPr lang="fr-FR" dirty="0" err="1" smtClean="0"/>
              <a:t>sleeves</a:t>
            </a:r>
            <a:r>
              <a:rPr lang="fr-FR" dirty="0" smtClean="0"/>
              <a:t> for </a:t>
            </a:r>
            <a:r>
              <a:rPr lang="fr-FR" dirty="0" err="1" smtClean="0"/>
              <a:t>outdoor</a:t>
            </a:r>
            <a:r>
              <a:rPr lang="fr-FR" dirty="0" smtClean="0"/>
              <a:t> </a:t>
            </a:r>
            <a:r>
              <a:rPr lang="fr-FR" dirty="0" err="1" smtClean="0"/>
              <a:t>workers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/>
          <a:lstStyle/>
          <a:p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mask</a:t>
            </a:r>
            <a:r>
              <a:rPr lang="fr-FR" dirty="0" smtClean="0"/>
              <a:t> for </a:t>
            </a:r>
            <a:r>
              <a:rPr lang="fr-FR" dirty="0" err="1" smtClean="0"/>
              <a:t>HCWs</a:t>
            </a:r>
            <a:r>
              <a:rPr lang="fr-FR" dirty="0" smtClean="0"/>
              <a:t>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fr-FR" dirty="0" err="1" smtClean="0"/>
              <a:t>Big</a:t>
            </a:r>
            <a:r>
              <a:rPr lang="fr-FR" dirty="0" smtClean="0"/>
              <a:t> </a:t>
            </a:r>
            <a:r>
              <a:rPr lang="fr-FR" dirty="0" err="1" smtClean="0"/>
              <a:t>dropplets</a:t>
            </a:r>
            <a:r>
              <a:rPr lang="fr-FR" dirty="0" smtClean="0"/>
              <a:t> (</a:t>
            </a:r>
            <a:r>
              <a:rPr lang="fr-FR" dirty="0" err="1" smtClean="0"/>
              <a:t>pertussis</a:t>
            </a:r>
            <a:r>
              <a:rPr lang="fr-FR" dirty="0" smtClean="0"/>
              <a:t>, </a:t>
            </a:r>
            <a:r>
              <a:rPr lang="fr-FR" dirty="0" err="1" smtClean="0"/>
              <a:t>meningococcal</a:t>
            </a:r>
            <a:r>
              <a:rPr lang="fr-FR" dirty="0" smtClean="0"/>
              <a:t> infection, influenza …)</a:t>
            </a:r>
          </a:p>
          <a:p>
            <a:pPr lvl="1"/>
            <a:r>
              <a:rPr lang="fr-FR" dirty="0" err="1" smtClean="0"/>
              <a:t>Settle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short distance (1m) &amp; straight  </a:t>
            </a:r>
            <a:r>
              <a:rPr lang="fr-FR" dirty="0" err="1" smtClean="0"/>
              <a:t>trajectory</a:t>
            </a:r>
            <a:endParaRPr lang="fr-FR" dirty="0" smtClean="0"/>
          </a:p>
          <a:p>
            <a:pPr lvl="1"/>
            <a:r>
              <a:rPr lang="fr-FR" dirty="0" err="1" smtClean="0"/>
              <a:t>Surgical</a:t>
            </a:r>
            <a:r>
              <a:rPr lang="fr-FR" dirty="0" smtClean="0"/>
              <a:t> </a:t>
            </a:r>
            <a:r>
              <a:rPr lang="fr-FR" dirty="0" err="1" smtClean="0"/>
              <a:t>mask</a:t>
            </a:r>
            <a:r>
              <a:rPr lang="fr-FR" dirty="0" smtClean="0"/>
              <a:t> </a:t>
            </a:r>
            <a:r>
              <a:rPr lang="fr-FR" dirty="0" err="1" smtClean="0"/>
              <a:t>enough</a:t>
            </a:r>
            <a:endParaRPr lang="fr-FR" dirty="0" smtClean="0"/>
          </a:p>
          <a:p>
            <a:r>
              <a:rPr lang="fr-FR" dirty="0" smtClean="0"/>
              <a:t>Small </a:t>
            </a:r>
            <a:r>
              <a:rPr lang="fr-FR" dirty="0" err="1" smtClean="0"/>
              <a:t>dropplets</a:t>
            </a:r>
            <a:r>
              <a:rPr lang="fr-FR" dirty="0" smtClean="0"/>
              <a:t> (</a:t>
            </a:r>
            <a:r>
              <a:rPr lang="fr-FR" dirty="0" err="1" smtClean="0"/>
              <a:t>tuberculosis</a:t>
            </a:r>
            <a:r>
              <a:rPr lang="fr-FR" dirty="0" smtClean="0"/>
              <a:t>, </a:t>
            </a:r>
            <a:r>
              <a:rPr lang="fr-FR" dirty="0" err="1" smtClean="0"/>
              <a:t>chickenpox</a:t>
            </a:r>
            <a:r>
              <a:rPr lang="fr-FR" dirty="0" smtClean="0"/>
              <a:t> …)</a:t>
            </a:r>
          </a:p>
          <a:p>
            <a:pPr lvl="1"/>
            <a:r>
              <a:rPr lang="fr-FR" dirty="0" err="1" smtClean="0"/>
              <a:t>Don’t</a:t>
            </a:r>
            <a:r>
              <a:rPr lang="fr-FR" dirty="0" smtClean="0"/>
              <a:t> </a:t>
            </a:r>
            <a:r>
              <a:rPr lang="fr-FR" dirty="0" err="1" smtClean="0"/>
              <a:t>settle</a:t>
            </a:r>
            <a:r>
              <a:rPr lang="fr-FR" dirty="0" smtClean="0"/>
              <a:t> (</a:t>
            </a:r>
            <a:r>
              <a:rPr lang="fr-FR" dirty="0" err="1" smtClean="0"/>
              <a:t>airborne</a:t>
            </a:r>
            <a:r>
              <a:rPr lang="fr-FR" dirty="0" smtClean="0"/>
              <a:t> transmission)</a:t>
            </a:r>
          </a:p>
          <a:p>
            <a:pPr lvl="1"/>
            <a:r>
              <a:rPr lang="fr-FR" dirty="0" err="1" smtClean="0"/>
              <a:t>Respirator</a:t>
            </a:r>
            <a:r>
              <a:rPr lang="fr-FR" dirty="0" smtClean="0"/>
              <a:t> </a:t>
            </a:r>
            <a:r>
              <a:rPr lang="fr-FR" dirty="0" err="1" smtClean="0"/>
              <a:t>needed</a:t>
            </a:r>
            <a:r>
              <a:rPr lang="fr-FR" dirty="0" smtClean="0"/>
              <a:t> (N95 or FFP2)</a:t>
            </a: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ea typeface="ＭＳ Ｐゴシック" pitchFamily="1" charset="-128"/>
              </a:rPr>
              <a:t>Avoid</a:t>
            </a:r>
            <a:r>
              <a:rPr lang="fr-FR" dirty="0" smtClean="0">
                <a:ea typeface="ＭＳ Ｐゴシック" pitchFamily="1" charset="-128"/>
              </a:rPr>
              <a:t> contamination</a:t>
            </a:r>
          </a:p>
        </p:txBody>
      </p:sp>
      <p:sp>
        <p:nvSpPr>
          <p:cNvPr id="4" name="Cube 3"/>
          <p:cNvSpPr>
            <a:spLocks noChangeArrowheads="1"/>
          </p:cNvSpPr>
          <p:nvPr/>
        </p:nvSpPr>
        <p:spPr bwMode="auto">
          <a:xfrm>
            <a:off x="582613" y="2430463"/>
            <a:ext cx="1613123" cy="1574601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/>
            <a:r>
              <a:rPr lang="fr-FR" dirty="0" err="1" smtClean="0">
                <a:solidFill>
                  <a:srgbClr val="FFFFFF"/>
                </a:solidFill>
                <a:latin typeface="Tahoma" pitchFamily="34" charset="0"/>
              </a:rPr>
              <a:t>Reservoir</a:t>
            </a:r>
            <a:endParaRPr lang="fr-FR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5" name="Cube 4"/>
          <p:cNvSpPr>
            <a:spLocks noChangeArrowheads="1"/>
          </p:cNvSpPr>
          <p:nvPr/>
        </p:nvSpPr>
        <p:spPr bwMode="auto">
          <a:xfrm>
            <a:off x="5796136" y="2348880"/>
            <a:ext cx="1450999" cy="1670422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/>
            <a:r>
              <a:rPr lang="fr-FR" dirty="0" smtClean="0">
                <a:solidFill>
                  <a:srgbClr val="FFFFFF"/>
                </a:solidFill>
                <a:latin typeface="Tahoma" pitchFamily="34" charset="0"/>
              </a:rPr>
              <a:t>Host</a:t>
            </a:r>
            <a:endParaRPr lang="fr-FR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6" name="Flèche vers la droite 5"/>
          <p:cNvSpPr>
            <a:spLocks noChangeArrowheads="1"/>
          </p:cNvSpPr>
          <p:nvPr/>
        </p:nvSpPr>
        <p:spPr bwMode="auto">
          <a:xfrm>
            <a:off x="2699792" y="2852936"/>
            <a:ext cx="2332038" cy="882650"/>
          </a:xfrm>
          <a:prstGeom prst="rightArrow">
            <a:avLst>
              <a:gd name="adj1" fmla="val 50000"/>
              <a:gd name="adj2" fmla="val 50004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>
              <a:defRPr/>
            </a:pPr>
            <a:r>
              <a:rPr lang="fr-FR" dirty="0">
                <a:solidFill>
                  <a:schemeClr val="lt1"/>
                </a:solidFill>
                <a:latin typeface="+mn-lt"/>
                <a:ea typeface="+mn-ea"/>
              </a:rPr>
              <a:t>Dispersion</a:t>
            </a:r>
          </a:p>
        </p:txBody>
      </p:sp>
      <p:sp>
        <p:nvSpPr>
          <p:cNvPr id="9" name="Ellipse 8"/>
          <p:cNvSpPr/>
          <p:nvPr/>
        </p:nvSpPr>
        <p:spPr>
          <a:xfrm>
            <a:off x="5436096" y="1844824"/>
            <a:ext cx="216024" cy="2880320"/>
          </a:xfrm>
          <a:prstGeom prst="ellips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6"/>
          <p:cNvSpPr txBox="1">
            <a:spLocks noChangeArrowheads="1"/>
          </p:cNvSpPr>
          <p:nvPr/>
        </p:nvSpPr>
        <p:spPr bwMode="auto">
          <a:xfrm>
            <a:off x="4283968" y="1340768"/>
            <a:ext cx="26384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fr-FR" dirty="0" smtClean="0"/>
              <a:t>Hand </a:t>
            </a:r>
            <a:r>
              <a:rPr lang="fr-FR" dirty="0" err="1" smtClean="0"/>
              <a:t>washing</a:t>
            </a:r>
            <a:endParaRPr lang="fr-FR" dirty="0"/>
          </a:p>
        </p:txBody>
      </p:sp>
      <p:sp>
        <p:nvSpPr>
          <p:cNvPr id="10" name="ZoneTexte 6"/>
          <p:cNvSpPr txBox="1">
            <a:spLocks noChangeArrowheads="1"/>
          </p:cNvSpPr>
          <p:nvPr/>
        </p:nvSpPr>
        <p:spPr bwMode="auto">
          <a:xfrm>
            <a:off x="4211960" y="4869160"/>
            <a:ext cx="26384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fr-FR" dirty="0" smtClean="0"/>
              <a:t>Standard </a:t>
            </a:r>
            <a:r>
              <a:rPr lang="fr-FR" dirty="0" err="1" smtClean="0"/>
              <a:t>precautions</a:t>
            </a:r>
            <a:endParaRPr lang="fr-FR" dirty="0" smtClean="0"/>
          </a:p>
          <a:p>
            <a:pPr algn="ctr" eaLnBrk="0" hangingPunct="0"/>
            <a:r>
              <a:rPr lang="fr-FR" dirty="0" err="1" smtClean="0"/>
              <a:t>Desinfection</a:t>
            </a:r>
            <a:r>
              <a:rPr lang="fr-FR" dirty="0" smtClean="0"/>
              <a:t> of surfaces</a:t>
            </a:r>
          </a:p>
          <a:p>
            <a:pPr algn="ctr" eaLnBrk="0" hangingPunct="0"/>
            <a:r>
              <a:rPr lang="fr-FR" dirty="0" err="1" smtClean="0"/>
              <a:t>Early</a:t>
            </a:r>
            <a:r>
              <a:rPr lang="fr-FR" dirty="0" smtClean="0"/>
              <a:t> </a:t>
            </a:r>
            <a:r>
              <a:rPr lang="fr-FR" dirty="0" err="1" smtClean="0"/>
              <a:t>removal</a:t>
            </a:r>
            <a:r>
              <a:rPr lang="fr-FR" dirty="0" smtClean="0"/>
              <a:t> of </a:t>
            </a:r>
            <a:r>
              <a:rPr lang="fr-FR" dirty="0" err="1" smtClean="0"/>
              <a:t>ticks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a typeface="ＭＳ Ｐゴシック" pitchFamily="1" charset="-128"/>
              </a:rPr>
              <a:t>Vaccination</a:t>
            </a:r>
          </a:p>
        </p:txBody>
      </p:sp>
      <p:sp>
        <p:nvSpPr>
          <p:cNvPr id="40965" name="ZoneTexte 6"/>
          <p:cNvSpPr txBox="1">
            <a:spLocks noChangeArrowheads="1"/>
          </p:cNvSpPr>
          <p:nvPr/>
        </p:nvSpPr>
        <p:spPr bwMode="auto">
          <a:xfrm>
            <a:off x="5220072" y="4725144"/>
            <a:ext cx="3384376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fr-FR" dirty="0" err="1" smtClean="0"/>
              <a:t>Hepatitis</a:t>
            </a:r>
            <a:r>
              <a:rPr lang="fr-FR" dirty="0" smtClean="0"/>
              <a:t> B vaccine for </a:t>
            </a:r>
            <a:r>
              <a:rPr lang="fr-FR" dirty="0" err="1" smtClean="0"/>
              <a:t>HCWs</a:t>
            </a:r>
            <a:endParaRPr lang="fr-FR" dirty="0" smtClean="0"/>
          </a:p>
          <a:p>
            <a:pPr eaLnBrk="0" hangingPunct="0"/>
            <a:r>
              <a:rPr lang="fr-FR" dirty="0" err="1" smtClean="0"/>
              <a:t>Hepatitis</a:t>
            </a:r>
            <a:r>
              <a:rPr lang="fr-FR" dirty="0" smtClean="0"/>
              <a:t> A vaccine for </a:t>
            </a:r>
            <a:r>
              <a:rPr lang="fr-FR" dirty="0" err="1" smtClean="0"/>
              <a:t>sewage</a:t>
            </a:r>
            <a:r>
              <a:rPr lang="fr-FR" dirty="0" smtClean="0"/>
              <a:t> </a:t>
            </a:r>
            <a:r>
              <a:rPr lang="fr-FR" dirty="0" err="1" smtClean="0"/>
              <a:t>workers</a:t>
            </a:r>
            <a:endParaRPr lang="fr-FR" dirty="0" smtClean="0"/>
          </a:p>
          <a:p>
            <a:pPr eaLnBrk="0" hangingPunct="0"/>
            <a:r>
              <a:rPr lang="fr-FR" dirty="0" err="1" smtClean="0"/>
              <a:t>Leptospirosis</a:t>
            </a:r>
            <a:r>
              <a:rPr lang="fr-FR" dirty="0" smtClean="0"/>
              <a:t> vaccine for </a:t>
            </a:r>
            <a:r>
              <a:rPr lang="fr-FR" dirty="0" err="1" smtClean="0"/>
              <a:t>foresters</a:t>
            </a:r>
            <a:endParaRPr lang="fr-FR" dirty="0" smtClean="0"/>
          </a:p>
          <a:p>
            <a:pPr eaLnBrk="0" hangingPunct="0"/>
            <a:endParaRPr lang="fr-FR" dirty="0" smtClean="0"/>
          </a:p>
          <a:p>
            <a:pPr eaLnBrk="0" hangingPunct="0"/>
            <a:endParaRPr lang="fr-FR" dirty="0" smtClean="0"/>
          </a:p>
          <a:p>
            <a:pPr eaLnBrk="0" hangingPunct="0"/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5436096" y="1772816"/>
            <a:ext cx="2304256" cy="288032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ube 9"/>
          <p:cNvSpPr>
            <a:spLocks noChangeArrowheads="1"/>
          </p:cNvSpPr>
          <p:nvPr/>
        </p:nvSpPr>
        <p:spPr bwMode="auto">
          <a:xfrm>
            <a:off x="582613" y="2430463"/>
            <a:ext cx="1613123" cy="1574601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/>
            <a:r>
              <a:rPr lang="fr-FR" dirty="0" err="1" smtClean="0">
                <a:solidFill>
                  <a:srgbClr val="FFFFFF"/>
                </a:solidFill>
                <a:latin typeface="Tahoma" pitchFamily="34" charset="0"/>
              </a:rPr>
              <a:t>Reservoir</a:t>
            </a:r>
            <a:endParaRPr lang="fr-FR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1" name="Cube 10"/>
          <p:cNvSpPr>
            <a:spLocks noChangeArrowheads="1"/>
          </p:cNvSpPr>
          <p:nvPr/>
        </p:nvSpPr>
        <p:spPr bwMode="auto">
          <a:xfrm>
            <a:off x="5796136" y="2348880"/>
            <a:ext cx="1450999" cy="1670422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/>
            <a:r>
              <a:rPr lang="fr-FR" dirty="0" smtClean="0">
                <a:solidFill>
                  <a:srgbClr val="FFFFFF"/>
                </a:solidFill>
                <a:latin typeface="Tahoma" pitchFamily="34" charset="0"/>
              </a:rPr>
              <a:t>Host</a:t>
            </a:r>
            <a:endParaRPr lang="fr-FR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2" name="Flèche vers la droite 5"/>
          <p:cNvSpPr>
            <a:spLocks noChangeArrowheads="1"/>
          </p:cNvSpPr>
          <p:nvPr/>
        </p:nvSpPr>
        <p:spPr bwMode="auto">
          <a:xfrm>
            <a:off x="2699792" y="2852936"/>
            <a:ext cx="2332038" cy="882650"/>
          </a:xfrm>
          <a:prstGeom prst="rightArrow">
            <a:avLst>
              <a:gd name="adj1" fmla="val 50000"/>
              <a:gd name="adj2" fmla="val 50004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>
              <a:defRPr/>
            </a:pPr>
            <a:r>
              <a:rPr lang="fr-FR" dirty="0">
                <a:solidFill>
                  <a:schemeClr val="lt1"/>
                </a:solidFill>
                <a:latin typeface="+mn-lt"/>
                <a:ea typeface="+mn-ea"/>
              </a:rPr>
              <a:t>Dispersion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ea typeface="ＭＳ Ｐゴシック" pitchFamily="1" charset="-128"/>
              </a:rPr>
              <a:t>Avoid</a:t>
            </a:r>
            <a:r>
              <a:rPr lang="fr-FR" dirty="0" smtClean="0">
                <a:ea typeface="ＭＳ Ｐゴシック" pitchFamily="1" charset="-128"/>
              </a:rPr>
              <a:t> infection</a:t>
            </a:r>
          </a:p>
        </p:txBody>
      </p:sp>
      <p:sp>
        <p:nvSpPr>
          <p:cNvPr id="40967" name="ZoneTexte 8"/>
          <p:cNvSpPr txBox="1">
            <a:spLocks noChangeArrowheads="1"/>
          </p:cNvSpPr>
          <p:nvPr/>
        </p:nvSpPr>
        <p:spPr bwMode="auto">
          <a:xfrm>
            <a:off x="5676900" y="4811713"/>
            <a:ext cx="26384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r-FR" dirty="0" err="1" smtClean="0"/>
              <a:t>Chemoprophylaxis</a:t>
            </a:r>
            <a:r>
              <a:rPr lang="fr-FR" dirty="0" smtClean="0"/>
              <a:t> for HIV in case of </a:t>
            </a:r>
            <a:r>
              <a:rPr lang="fr-FR" dirty="0" err="1" smtClean="0"/>
              <a:t>needlestick</a:t>
            </a:r>
            <a:r>
              <a:rPr lang="fr-FR" dirty="0" smtClean="0"/>
              <a:t> </a:t>
            </a:r>
            <a:r>
              <a:rPr lang="fr-FR" dirty="0" err="1" smtClean="0"/>
              <a:t>exposure</a:t>
            </a:r>
            <a:endParaRPr lang="fr-FR" dirty="0" smtClean="0"/>
          </a:p>
          <a:p>
            <a:pPr eaLnBrk="0" hangingPunct="0"/>
            <a:r>
              <a:rPr lang="fr-FR" dirty="0" err="1" smtClean="0"/>
              <a:t>Antibioprophylaxis</a:t>
            </a:r>
            <a:r>
              <a:rPr lang="fr-FR" dirty="0" smtClean="0"/>
              <a:t> in case of </a:t>
            </a:r>
            <a:r>
              <a:rPr lang="fr-FR" dirty="0" err="1" smtClean="0"/>
              <a:t>exposure</a:t>
            </a:r>
            <a:r>
              <a:rPr lang="fr-FR" dirty="0" smtClean="0"/>
              <a:t> to </a:t>
            </a:r>
            <a:r>
              <a:rPr lang="fr-FR" dirty="0" err="1" smtClean="0"/>
              <a:t>Bordetella</a:t>
            </a:r>
            <a:r>
              <a:rPr lang="fr-FR" dirty="0" smtClean="0"/>
              <a:t> </a:t>
            </a:r>
            <a:r>
              <a:rPr lang="fr-FR" dirty="0" err="1" smtClean="0"/>
              <a:t>pertussis</a:t>
            </a:r>
            <a:endParaRPr lang="fr-FR" dirty="0"/>
          </a:p>
        </p:txBody>
      </p:sp>
      <p:sp>
        <p:nvSpPr>
          <p:cNvPr id="12" name="Cube 11"/>
          <p:cNvSpPr>
            <a:spLocks noChangeArrowheads="1"/>
          </p:cNvSpPr>
          <p:nvPr/>
        </p:nvSpPr>
        <p:spPr bwMode="auto">
          <a:xfrm>
            <a:off x="582613" y="2430463"/>
            <a:ext cx="1613123" cy="1574601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/>
            <a:r>
              <a:rPr lang="fr-FR" dirty="0" err="1" smtClean="0">
                <a:solidFill>
                  <a:srgbClr val="FFFFFF"/>
                </a:solidFill>
                <a:latin typeface="Tahoma" pitchFamily="34" charset="0"/>
              </a:rPr>
              <a:t>Reservoir</a:t>
            </a:r>
            <a:endParaRPr lang="fr-FR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3" name="Cube 12"/>
          <p:cNvSpPr>
            <a:spLocks noChangeArrowheads="1"/>
          </p:cNvSpPr>
          <p:nvPr/>
        </p:nvSpPr>
        <p:spPr bwMode="auto">
          <a:xfrm>
            <a:off x="5076056" y="2276872"/>
            <a:ext cx="1450999" cy="1670422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/>
            <a:r>
              <a:rPr lang="fr-FR" dirty="0" smtClean="0">
                <a:solidFill>
                  <a:srgbClr val="FFFFFF"/>
                </a:solidFill>
                <a:latin typeface="Tahoma" pitchFamily="34" charset="0"/>
              </a:rPr>
              <a:t>Host</a:t>
            </a:r>
            <a:endParaRPr lang="fr-FR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4" name="Flèche vers la droite 5"/>
          <p:cNvSpPr>
            <a:spLocks noChangeArrowheads="1"/>
          </p:cNvSpPr>
          <p:nvPr/>
        </p:nvSpPr>
        <p:spPr bwMode="auto">
          <a:xfrm>
            <a:off x="2483768" y="2852936"/>
            <a:ext cx="2332038" cy="882650"/>
          </a:xfrm>
          <a:prstGeom prst="rightArrow">
            <a:avLst>
              <a:gd name="adj1" fmla="val 50000"/>
              <a:gd name="adj2" fmla="val 50004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>
              <a:defRPr/>
            </a:pPr>
            <a:r>
              <a:rPr lang="fr-FR" dirty="0">
                <a:solidFill>
                  <a:schemeClr val="lt1"/>
                </a:solidFill>
                <a:latin typeface="+mn-lt"/>
                <a:ea typeface="+mn-ea"/>
              </a:rPr>
              <a:t>Dispersion</a:t>
            </a:r>
          </a:p>
        </p:txBody>
      </p:sp>
      <p:sp>
        <p:nvSpPr>
          <p:cNvPr id="15" name="Flèche vers la droite 5"/>
          <p:cNvSpPr>
            <a:spLocks noChangeArrowheads="1"/>
          </p:cNvSpPr>
          <p:nvPr/>
        </p:nvSpPr>
        <p:spPr bwMode="auto">
          <a:xfrm>
            <a:off x="7308304" y="2852936"/>
            <a:ext cx="1475656" cy="882650"/>
          </a:xfrm>
          <a:prstGeom prst="rightArrow">
            <a:avLst>
              <a:gd name="adj1" fmla="val 50000"/>
              <a:gd name="adj2" fmla="val 50004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>
              <a:defRPr/>
            </a:pPr>
            <a:r>
              <a:rPr lang="fr-FR" dirty="0" smtClean="0">
                <a:solidFill>
                  <a:schemeClr val="lt1"/>
                </a:solidFill>
                <a:latin typeface="+mn-lt"/>
                <a:ea typeface="+mn-ea"/>
              </a:rPr>
              <a:t>infection</a:t>
            </a:r>
            <a:endParaRPr lang="fr-FR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6804248" y="1844824"/>
            <a:ext cx="216024" cy="2880320"/>
          </a:xfrm>
          <a:prstGeom prst="ellips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6"/>
          <p:cNvSpPr txBox="1">
            <a:spLocks noChangeArrowheads="1"/>
          </p:cNvSpPr>
          <p:nvPr/>
        </p:nvSpPr>
        <p:spPr bwMode="auto">
          <a:xfrm>
            <a:off x="5652120" y="1340768"/>
            <a:ext cx="26384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fr-FR" dirty="0" err="1" smtClean="0"/>
              <a:t>Preventive</a:t>
            </a:r>
            <a:r>
              <a:rPr lang="fr-FR" dirty="0" smtClean="0"/>
              <a:t> </a:t>
            </a:r>
            <a:r>
              <a:rPr lang="fr-FR" dirty="0" err="1" smtClean="0"/>
              <a:t>treatment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ea typeface="ＭＳ Ｐゴシック" pitchFamily="1" charset="-128"/>
              </a:rPr>
              <a:t>Treat</a:t>
            </a:r>
            <a:r>
              <a:rPr lang="fr-FR" dirty="0" smtClean="0">
                <a:ea typeface="ＭＳ Ｐゴシック" pitchFamily="1" charset="-128"/>
              </a:rPr>
              <a:t> infection</a:t>
            </a:r>
          </a:p>
        </p:txBody>
      </p:sp>
      <p:sp>
        <p:nvSpPr>
          <p:cNvPr id="40967" name="ZoneTexte 8"/>
          <p:cNvSpPr txBox="1">
            <a:spLocks noChangeArrowheads="1"/>
          </p:cNvSpPr>
          <p:nvPr/>
        </p:nvSpPr>
        <p:spPr bwMode="auto">
          <a:xfrm>
            <a:off x="6732240" y="4797152"/>
            <a:ext cx="220637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 err="1" smtClean="0"/>
              <a:t>Antibiotics</a:t>
            </a:r>
            <a:r>
              <a:rPr lang="fr-FR" dirty="0" smtClean="0"/>
              <a:t> in case of </a:t>
            </a:r>
            <a:r>
              <a:rPr lang="fr-FR" dirty="0" err="1" smtClean="0"/>
              <a:t>erythema</a:t>
            </a:r>
            <a:r>
              <a:rPr lang="fr-FR" dirty="0" smtClean="0"/>
              <a:t> </a:t>
            </a:r>
            <a:r>
              <a:rPr lang="fr-FR" dirty="0" err="1" smtClean="0"/>
              <a:t>migrans</a:t>
            </a:r>
            <a:r>
              <a:rPr lang="fr-FR" dirty="0" smtClean="0"/>
              <a:t> </a:t>
            </a:r>
            <a:r>
              <a:rPr lang="fr-FR" dirty="0"/>
              <a:t>skin </a:t>
            </a:r>
            <a:r>
              <a:rPr lang="fr-FR" dirty="0" err="1" smtClean="0"/>
              <a:t>lesion</a:t>
            </a:r>
            <a:r>
              <a:rPr lang="fr-FR" dirty="0" smtClean="0"/>
              <a:t> </a:t>
            </a:r>
            <a:r>
              <a:rPr lang="fr-FR" dirty="0" err="1" smtClean="0"/>
              <a:t>following</a:t>
            </a:r>
            <a:r>
              <a:rPr lang="fr-FR" dirty="0" smtClean="0"/>
              <a:t> </a:t>
            </a:r>
            <a:r>
              <a:rPr lang="fr-FR" dirty="0" err="1" smtClean="0"/>
              <a:t>tick</a:t>
            </a:r>
            <a:r>
              <a:rPr lang="fr-FR" dirty="0" smtClean="0"/>
              <a:t> bite</a:t>
            </a:r>
            <a:endParaRPr lang="fr-FR" dirty="0"/>
          </a:p>
        </p:txBody>
      </p:sp>
      <p:sp>
        <p:nvSpPr>
          <p:cNvPr id="12" name="Cube 11"/>
          <p:cNvSpPr>
            <a:spLocks noChangeArrowheads="1"/>
          </p:cNvSpPr>
          <p:nvPr/>
        </p:nvSpPr>
        <p:spPr bwMode="auto">
          <a:xfrm>
            <a:off x="582613" y="2430463"/>
            <a:ext cx="1613123" cy="1574601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/>
            <a:r>
              <a:rPr lang="fr-FR" dirty="0" err="1" smtClean="0">
                <a:solidFill>
                  <a:srgbClr val="FFFFFF"/>
                </a:solidFill>
                <a:latin typeface="Tahoma" pitchFamily="34" charset="0"/>
              </a:rPr>
              <a:t>Reservoir</a:t>
            </a:r>
            <a:endParaRPr lang="fr-FR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3" name="Cube 12"/>
          <p:cNvSpPr>
            <a:spLocks noChangeArrowheads="1"/>
          </p:cNvSpPr>
          <p:nvPr/>
        </p:nvSpPr>
        <p:spPr bwMode="auto">
          <a:xfrm>
            <a:off x="5220072" y="2276872"/>
            <a:ext cx="1450999" cy="1670422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/>
            <a:r>
              <a:rPr lang="fr-FR" dirty="0" smtClean="0">
                <a:solidFill>
                  <a:srgbClr val="FFFFFF"/>
                </a:solidFill>
                <a:latin typeface="Tahoma" pitchFamily="34" charset="0"/>
              </a:rPr>
              <a:t>Host</a:t>
            </a:r>
            <a:endParaRPr lang="fr-FR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4" name="Flèche vers la droite 5"/>
          <p:cNvSpPr>
            <a:spLocks noChangeArrowheads="1"/>
          </p:cNvSpPr>
          <p:nvPr/>
        </p:nvSpPr>
        <p:spPr bwMode="auto">
          <a:xfrm>
            <a:off x="2699792" y="2852936"/>
            <a:ext cx="2332038" cy="882650"/>
          </a:xfrm>
          <a:prstGeom prst="rightArrow">
            <a:avLst>
              <a:gd name="adj1" fmla="val 50000"/>
              <a:gd name="adj2" fmla="val 50004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>
              <a:defRPr/>
            </a:pPr>
            <a:r>
              <a:rPr lang="fr-FR" dirty="0">
                <a:solidFill>
                  <a:schemeClr val="lt1"/>
                </a:solidFill>
                <a:latin typeface="+mn-lt"/>
                <a:ea typeface="+mn-ea"/>
              </a:rPr>
              <a:t>Dispersion</a:t>
            </a:r>
          </a:p>
        </p:txBody>
      </p:sp>
      <p:sp>
        <p:nvSpPr>
          <p:cNvPr id="15" name="Flèche vers la droite 5"/>
          <p:cNvSpPr>
            <a:spLocks noChangeArrowheads="1"/>
          </p:cNvSpPr>
          <p:nvPr/>
        </p:nvSpPr>
        <p:spPr bwMode="auto">
          <a:xfrm>
            <a:off x="7308304" y="2852936"/>
            <a:ext cx="1475656" cy="882650"/>
          </a:xfrm>
          <a:prstGeom prst="rightArrow">
            <a:avLst>
              <a:gd name="adj1" fmla="val 50000"/>
              <a:gd name="adj2" fmla="val 50004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>
              <a:defRPr/>
            </a:pPr>
            <a:r>
              <a:rPr lang="fr-FR" dirty="0" smtClean="0">
                <a:solidFill>
                  <a:schemeClr val="lt1"/>
                </a:solidFill>
                <a:latin typeface="+mn-lt"/>
                <a:ea typeface="+mn-ea"/>
              </a:rPr>
              <a:t>infection</a:t>
            </a:r>
            <a:endParaRPr lang="fr-FR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7740352" y="1844824"/>
            <a:ext cx="216024" cy="2880320"/>
          </a:xfrm>
          <a:prstGeom prst="ellips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6"/>
          <p:cNvSpPr txBox="1">
            <a:spLocks noChangeArrowheads="1"/>
          </p:cNvSpPr>
          <p:nvPr/>
        </p:nvSpPr>
        <p:spPr bwMode="auto">
          <a:xfrm>
            <a:off x="6505575" y="1340768"/>
            <a:ext cx="26384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fr-FR" dirty="0" err="1" smtClean="0"/>
              <a:t>Early</a:t>
            </a:r>
            <a:r>
              <a:rPr lang="fr-FR" dirty="0" smtClean="0"/>
              <a:t> </a:t>
            </a:r>
            <a:r>
              <a:rPr lang="fr-FR" dirty="0" err="1" smtClean="0"/>
              <a:t>treatment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Biological</a:t>
            </a:r>
            <a:r>
              <a:rPr lang="fr-FR" dirty="0" smtClean="0"/>
              <a:t> </a:t>
            </a:r>
            <a:r>
              <a:rPr lang="fr-FR" dirty="0" err="1" smtClean="0"/>
              <a:t>hazards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Non </a:t>
            </a:r>
            <a:r>
              <a:rPr lang="fr-FR" dirty="0" err="1" smtClean="0"/>
              <a:t>infectious</a:t>
            </a:r>
            <a:r>
              <a:rPr lang="fr-FR" dirty="0" smtClean="0"/>
              <a:t> </a:t>
            </a:r>
            <a:r>
              <a:rPr lang="fr-FR" dirty="0" err="1" smtClean="0"/>
              <a:t>effects</a:t>
            </a:r>
            <a:endParaRPr lang="fr-FR" dirty="0" smtClean="0"/>
          </a:p>
          <a:p>
            <a:pPr lvl="1"/>
            <a:r>
              <a:rPr lang="fr-FR" dirty="0" err="1" smtClean="0"/>
              <a:t>Toxic</a:t>
            </a:r>
            <a:r>
              <a:rPr lang="fr-FR" dirty="0" smtClean="0"/>
              <a:t> </a:t>
            </a:r>
            <a:r>
              <a:rPr lang="fr-FR" dirty="0" err="1" smtClean="0"/>
              <a:t>effects</a:t>
            </a:r>
            <a:r>
              <a:rPr lang="fr-FR" dirty="0" smtClean="0"/>
              <a:t> :</a:t>
            </a:r>
          </a:p>
          <a:p>
            <a:pPr lvl="2"/>
            <a:r>
              <a:rPr lang="fr-FR" dirty="0" smtClean="0"/>
              <a:t>Part of the membranes of </a:t>
            </a:r>
            <a:r>
              <a:rPr lang="fr-FR" dirty="0" err="1" smtClean="0"/>
              <a:t>bacteria</a:t>
            </a:r>
            <a:r>
              <a:rPr lang="fr-FR" dirty="0" smtClean="0"/>
              <a:t> (</a:t>
            </a:r>
            <a:r>
              <a:rPr lang="fr-FR" dirty="0" err="1" smtClean="0"/>
              <a:t>Endotoxins</a:t>
            </a:r>
            <a:r>
              <a:rPr lang="fr-FR" dirty="0" smtClean="0"/>
              <a:t>)</a:t>
            </a:r>
          </a:p>
          <a:p>
            <a:pPr lvl="2"/>
            <a:r>
              <a:rPr lang="fr-FR" dirty="0" err="1" smtClean="0"/>
              <a:t>Toxins</a:t>
            </a:r>
            <a:r>
              <a:rPr lang="fr-FR" dirty="0" smtClean="0"/>
              <a:t> </a:t>
            </a:r>
            <a:r>
              <a:rPr lang="fr-FR" dirty="0" err="1" smtClean="0"/>
              <a:t>produced</a:t>
            </a:r>
            <a:r>
              <a:rPr lang="fr-FR" dirty="0" smtClean="0"/>
              <a:t> by </a:t>
            </a:r>
            <a:r>
              <a:rPr lang="fr-FR" dirty="0" err="1" smtClean="0"/>
              <a:t>moulds</a:t>
            </a:r>
            <a:r>
              <a:rPr lang="fr-FR" dirty="0" smtClean="0"/>
              <a:t> (</a:t>
            </a:r>
            <a:r>
              <a:rPr lang="fr-FR" dirty="0" err="1" smtClean="0"/>
              <a:t>mycotoxins</a:t>
            </a:r>
            <a:r>
              <a:rPr lang="fr-FR" dirty="0" smtClean="0"/>
              <a:t>)</a:t>
            </a:r>
          </a:p>
          <a:p>
            <a:pPr lvl="1"/>
            <a:r>
              <a:rPr lang="fr-FR" dirty="0" err="1" smtClean="0"/>
              <a:t>Allergy</a:t>
            </a:r>
            <a:endParaRPr lang="fr-FR" dirty="0" smtClean="0"/>
          </a:p>
          <a:p>
            <a:r>
              <a:rPr lang="fr-FR" dirty="0" err="1" smtClean="0"/>
              <a:t>Infectious</a:t>
            </a:r>
            <a:r>
              <a:rPr lang="fr-FR" dirty="0" smtClean="0"/>
              <a:t> </a:t>
            </a:r>
            <a:r>
              <a:rPr lang="fr-FR" dirty="0" err="1" smtClean="0"/>
              <a:t>effects</a:t>
            </a:r>
            <a:endParaRPr lang="fr-FR" dirty="0" smtClean="0"/>
          </a:p>
          <a:p>
            <a:pPr lvl="1"/>
            <a:r>
              <a:rPr lang="fr-FR" dirty="0" err="1" smtClean="0"/>
              <a:t>Bacteria</a:t>
            </a:r>
            <a:r>
              <a:rPr lang="fr-FR" dirty="0" smtClean="0"/>
              <a:t>, </a:t>
            </a:r>
            <a:r>
              <a:rPr lang="fr-FR" dirty="0" err="1" smtClean="0"/>
              <a:t>fungi</a:t>
            </a:r>
            <a:r>
              <a:rPr lang="fr-FR" dirty="0" smtClean="0"/>
              <a:t>, </a:t>
            </a:r>
            <a:r>
              <a:rPr lang="fr-FR" dirty="0" err="1" smtClean="0"/>
              <a:t>viruses</a:t>
            </a:r>
            <a:r>
              <a:rPr lang="fr-FR" dirty="0" smtClean="0"/>
              <a:t> …</a:t>
            </a:r>
          </a:p>
          <a:p>
            <a:pPr lvl="1"/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focus on infection …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ea typeface="ＭＳ Ｐゴシック" pitchFamily="1" charset="-128"/>
              </a:rPr>
              <a:t>Treat</a:t>
            </a:r>
            <a:r>
              <a:rPr lang="fr-FR" dirty="0" smtClean="0">
                <a:ea typeface="ＭＳ Ｐゴシック" pitchFamily="1" charset="-128"/>
              </a:rPr>
              <a:t> infection</a:t>
            </a:r>
          </a:p>
        </p:txBody>
      </p:sp>
      <p:sp>
        <p:nvSpPr>
          <p:cNvPr id="12" name="Cube 11"/>
          <p:cNvSpPr>
            <a:spLocks noChangeArrowheads="1"/>
          </p:cNvSpPr>
          <p:nvPr/>
        </p:nvSpPr>
        <p:spPr bwMode="auto">
          <a:xfrm>
            <a:off x="582613" y="2430463"/>
            <a:ext cx="1613123" cy="1574601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/>
            <a:r>
              <a:rPr lang="fr-FR" dirty="0" err="1" smtClean="0">
                <a:solidFill>
                  <a:srgbClr val="FFFFFF"/>
                </a:solidFill>
                <a:latin typeface="Tahoma" pitchFamily="34" charset="0"/>
              </a:rPr>
              <a:t>Reservoir</a:t>
            </a:r>
            <a:endParaRPr lang="fr-FR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3" name="Cube 12"/>
          <p:cNvSpPr>
            <a:spLocks noChangeArrowheads="1"/>
          </p:cNvSpPr>
          <p:nvPr/>
        </p:nvSpPr>
        <p:spPr bwMode="auto">
          <a:xfrm>
            <a:off x="5220072" y="2276872"/>
            <a:ext cx="1450999" cy="1670422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/>
            <a:r>
              <a:rPr lang="fr-FR" dirty="0" smtClean="0">
                <a:solidFill>
                  <a:srgbClr val="FFFFFF"/>
                </a:solidFill>
                <a:latin typeface="Tahoma" pitchFamily="34" charset="0"/>
              </a:rPr>
              <a:t>Host</a:t>
            </a:r>
            <a:endParaRPr lang="fr-FR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4" name="Flèche vers la droite 5"/>
          <p:cNvSpPr>
            <a:spLocks noChangeArrowheads="1"/>
          </p:cNvSpPr>
          <p:nvPr/>
        </p:nvSpPr>
        <p:spPr bwMode="auto">
          <a:xfrm>
            <a:off x="2699792" y="2852936"/>
            <a:ext cx="2332038" cy="882650"/>
          </a:xfrm>
          <a:prstGeom prst="rightArrow">
            <a:avLst>
              <a:gd name="adj1" fmla="val 50000"/>
              <a:gd name="adj2" fmla="val 50004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>
              <a:defRPr/>
            </a:pPr>
            <a:r>
              <a:rPr lang="fr-FR" dirty="0">
                <a:solidFill>
                  <a:schemeClr val="lt1"/>
                </a:solidFill>
                <a:latin typeface="+mn-lt"/>
                <a:ea typeface="+mn-ea"/>
              </a:rPr>
              <a:t>Dispersion</a:t>
            </a:r>
          </a:p>
        </p:txBody>
      </p:sp>
      <p:sp>
        <p:nvSpPr>
          <p:cNvPr id="15" name="Flèche vers la droite 5"/>
          <p:cNvSpPr>
            <a:spLocks noChangeArrowheads="1"/>
          </p:cNvSpPr>
          <p:nvPr/>
        </p:nvSpPr>
        <p:spPr bwMode="auto">
          <a:xfrm>
            <a:off x="6948264" y="2852936"/>
            <a:ext cx="1475656" cy="882650"/>
          </a:xfrm>
          <a:prstGeom prst="rightArrow">
            <a:avLst>
              <a:gd name="adj1" fmla="val 50000"/>
              <a:gd name="adj2" fmla="val 50004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>
              <a:defRPr/>
            </a:pPr>
            <a:r>
              <a:rPr lang="fr-FR" dirty="0" smtClean="0">
                <a:solidFill>
                  <a:schemeClr val="lt1"/>
                </a:solidFill>
                <a:latin typeface="+mn-lt"/>
                <a:ea typeface="+mn-ea"/>
              </a:rPr>
              <a:t>infection</a:t>
            </a:r>
            <a:endParaRPr lang="fr-FR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8532440" y="1844824"/>
            <a:ext cx="216024" cy="2880320"/>
          </a:xfrm>
          <a:prstGeom prst="ellips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6"/>
          <p:cNvSpPr txBox="1">
            <a:spLocks noChangeArrowheads="1"/>
          </p:cNvSpPr>
          <p:nvPr/>
        </p:nvSpPr>
        <p:spPr bwMode="auto">
          <a:xfrm>
            <a:off x="7092280" y="1196752"/>
            <a:ext cx="20517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fr-FR" dirty="0" err="1" smtClean="0"/>
              <a:t>Follow</a:t>
            </a:r>
            <a:r>
              <a:rPr lang="fr-FR" dirty="0" smtClean="0"/>
              <a:t> up</a:t>
            </a:r>
          </a:p>
          <a:p>
            <a:pPr algn="ctr" eaLnBrk="0" hangingPunct="0"/>
            <a:r>
              <a:rPr lang="fr-FR" dirty="0" err="1" smtClean="0"/>
              <a:t>Screaning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/>
          <a:lstStyle/>
          <a:p>
            <a:r>
              <a:rPr lang="fr-FR" dirty="0" smtClean="0"/>
              <a:t>And in </a:t>
            </a:r>
            <a:r>
              <a:rPr lang="fr-FR" dirty="0" err="1" smtClean="0"/>
              <a:t>any</a:t>
            </a:r>
            <a:r>
              <a:rPr lang="fr-FR" dirty="0" smtClean="0"/>
              <a:t> case 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1684784"/>
          </a:xfrm>
        </p:spPr>
        <p:txBody>
          <a:bodyPr/>
          <a:lstStyle/>
          <a:p>
            <a:r>
              <a:rPr lang="fr-FR" dirty="0" smtClean="0"/>
              <a:t>INFORMATION OF THE WORKER ABOUT THE RISKS AND THEIR PREVENTION</a:t>
            </a:r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sz="4900" dirty="0" err="1" smtClean="0"/>
              <a:t>Don’t</a:t>
            </a:r>
            <a:r>
              <a:rPr lang="nl-NL" sz="4900" dirty="0" smtClean="0"/>
              <a:t> </a:t>
            </a:r>
            <a:r>
              <a:rPr lang="nl-NL" sz="4900" dirty="0" err="1" smtClean="0"/>
              <a:t>forget</a:t>
            </a:r>
            <a:r>
              <a:rPr lang="nl-NL" sz="4900" dirty="0" smtClean="0"/>
              <a:t> the WARP  </a:t>
            </a:r>
            <a:br>
              <a:rPr lang="nl-NL" sz="4900" dirty="0" smtClean="0"/>
            </a:br>
            <a:r>
              <a:rPr lang="en-US" sz="4900" dirty="0" smtClean="0"/>
              <a:t/>
            </a:r>
            <a:br>
              <a:rPr lang="en-US" sz="49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/>
              <a:t> </a:t>
            </a:r>
            <a:endParaRPr lang="en-US" dirty="0"/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9600" b="1" dirty="0"/>
              <a:t>W</a:t>
            </a:r>
            <a:r>
              <a:rPr lang="en-GB" sz="9600" dirty="0"/>
              <a:t>ork : could the work of the patient be (part of) the cause or the aggravation of his/her complaint </a:t>
            </a:r>
            <a:r>
              <a:rPr lang="en-GB" sz="9600" dirty="0" smtClean="0"/>
              <a:t>or </a:t>
            </a:r>
            <a:r>
              <a:rPr lang="en-GB" sz="9600" dirty="0"/>
              <a:t>disease? </a:t>
            </a:r>
            <a:endParaRPr lang="en-GB" sz="9600" dirty="0" smtClean="0"/>
          </a:p>
          <a:p>
            <a:pPr marL="742950" lvl="2" indent="-342900">
              <a:defRPr/>
            </a:pPr>
            <a:r>
              <a:rPr lang="en-GB" sz="9600" dirty="0" smtClean="0"/>
              <a:t>Skin lesion for a sewage worker</a:t>
            </a:r>
            <a:endParaRPr lang="en-US" sz="9600" dirty="0"/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9600" b="1" dirty="0"/>
              <a:t>A</a:t>
            </a:r>
            <a:r>
              <a:rPr lang="en-GB" sz="9600" dirty="0"/>
              <a:t>ctivities : could the complaint / disease of the patient have consequences for his/her activities and participation in </a:t>
            </a:r>
            <a:r>
              <a:rPr lang="en-GB" sz="9600" dirty="0" smtClean="0"/>
              <a:t>work</a:t>
            </a:r>
          </a:p>
          <a:p>
            <a:pPr marL="742950" lvl="2" indent="-342900">
              <a:defRPr/>
            </a:pPr>
            <a:r>
              <a:rPr lang="en-GB" sz="9600" dirty="0" smtClean="0"/>
              <a:t>Hepatitis B infection in a surgeon</a:t>
            </a:r>
          </a:p>
          <a:p>
            <a:pPr marL="742950" lvl="2" indent="-342900">
              <a:defRPr/>
            </a:pPr>
            <a:r>
              <a:rPr lang="en-GB" sz="9600" dirty="0" smtClean="0"/>
              <a:t>Tuberculosis in an HCW</a:t>
            </a:r>
            <a:endParaRPr lang="en-US" sz="9600" dirty="0"/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9600" b="1" dirty="0"/>
              <a:t>R</a:t>
            </a:r>
            <a:r>
              <a:rPr lang="en-GB" sz="9600" dirty="0"/>
              <a:t>eferral : should I refer my patient to an occupational physician or another specialist</a:t>
            </a:r>
            <a:r>
              <a:rPr lang="en-US" sz="9600" dirty="0"/>
              <a:t> </a:t>
            </a:r>
            <a:endParaRPr lang="en-US" sz="9600" dirty="0" smtClean="0"/>
          </a:p>
          <a:p>
            <a:pPr marL="742950" lvl="2" indent="-342900">
              <a:defRPr/>
            </a:pPr>
            <a:r>
              <a:rPr lang="en-US" sz="9600" dirty="0" smtClean="0"/>
              <a:t>Should this pregnant HCW, unprotected against rubella, take specific precautions ?</a:t>
            </a:r>
            <a:endParaRPr lang="en-US" sz="9600" dirty="0"/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9600" b="1" dirty="0"/>
              <a:t>P</a:t>
            </a:r>
            <a:r>
              <a:rPr lang="en-GB" sz="9600" dirty="0"/>
              <a:t>revention : Can I do something to prevent the (return of the) complaint or disease</a:t>
            </a:r>
            <a:r>
              <a:rPr lang="en-GB" sz="9600" dirty="0" smtClean="0"/>
              <a:t>?</a:t>
            </a:r>
          </a:p>
          <a:p>
            <a:pPr marL="742950" lvl="2" indent="-342900">
              <a:defRPr/>
            </a:pPr>
            <a:r>
              <a:rPr lang="en-GB" sz="9200" dirty="0" smtClean="0"/>
              <a:t>Is this HCW protected against hepatitis B ?</a:t>
            </a:r>
            <a:endParaRPr lang="en-US" sz="92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useful</a:t>
            </a:r>
            <a:r>
              <a:rPr lang="fr-FR" dirty="0" smtClean="0"/>
              <a:t> links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Siegel JD, </a:t>
            </a:r>
            <a:r>
              <a:rPr lang="en-US" dirty="0" err="1"/>
              <a:t>Rhinehart</a:t>
            </a:r>
            <a:r>
              <a:rPr lang="en-US" dirty="0"/>
              <a:t> E, Jackson M, </a:t>
            </a:r>
            <a:r>
              <a:rPr lang="en-US" dirty="0" err="1"/>
              <a:t>Chiarello</a:t>
            </a:r>
            <a:r>
              <a:rPr lang="en-US" dirty="0"/>
              <a:t> L, and the Healthcare </a:t>
            </a:r>
            <a:r>
              <a:rPr lang="en-US" dirty="0" smtClean="0"/>
              <a:t>Infection</a:t>
            </a:r>
            <a:r>
              <a:rPr lang="fr-FR" dirty="0" smtClean="0"/>
              <a:t> </a:t>
            </a:r>
            <a:r>
              <a:rPr lang="en-US" dirty="0" smtClean="0"/>
              <a:t>Control </a:t>
            </a:r>
            <a:r>
              <a:rPr lang="en-US" dirty="0"/>
              <a:t>Practices Advisory Committee, 2007 Guideline for Isolation Precautions: </a:t>
            </a:r>
            <a:r>
              <a:rPr lang="en-US" dirty="0" smtClean="0"/>
              <a:t>Preventing Transmission </a:t>
            </a:r>
            <a:r>
              <a:rPr lang="en-US" dirty="0"/>
              <a:t>of </a:t>
            </a:r>
            <a:r>
              <a:rPr lang="en-US" dirty="0" err="1"/>
              <a:t>Ifnectious</a:t>
            </a:r>
            <a:r>
              <a:rPr lang="en-US" dirty="0"/>
              <a:t> Agents in Healthcare Settings, June </a:t>
            </a:r>
            <a:r>
              <a:rPr lang="en-US" dirty="0" smtClean="0"/>
              <a:t>2007 </a:t>
            </a:r>
          </a:p>
          <a:p>
            <a:pPr lvl="1"/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</a:t>
            </a:r>
            <a:r>
              <a:rPr lang="en-US" u="sng" dirty="0" smtClean="0">
                <a:hlinkClick r:id="rId2"/>
              </a:rPr>
              <a:t>www.cdc.gov/ncidod/dhqp/pdf/isolation2007.pdf</a:t>
            </a:r>
            <a:endParaRPr lang="fr-FR" dirty="0" smtClean="0"/>
          </a:p>
          <a:p>
            <a:pPr lvl="1">
              <a:buNone/>
            </a:pPr>
            <a:r>
              <a:rPr lang="en-US" dirty="0"/>
              <a:t>  </a:t>
            </a:r>
            <a:endParaRPr lang="fr-FR" dirty="0"/>
          </a:p>
          <a:p>
            <a:r>
              <a:rPr lang="en-US" dirty="0"/>
              <a:t>Canadian Centre for Occupational Health and Safety. Biological Hazards. </a:t>
            </a:r>
            <a:r>
              <a:rPr lang="en-US" u="sng" dirty="0">
                <a:hlinkClick r:id="rId3"/>
              </a:rPr>
              <a:t>http://www.ccohs.ca/oshanswers/biol_hazards/</a:t>
            </a:r>
            <a:r>
              <a:rPr lang="en-US" dirty="0"/>
              <a:t> </a:t>
            </a:r>
            <a:endParaRPr lang="fr-FR" dirty="0"/>
          </a:p>
          <a:p>
            <a:pPr>
              <a:buNone/>
            </a:pPr>
            <a:endParaRPr lang="fr-FR" dirty="0"/>
          </a:p>
          <a:p>
            <a:r>
              <a:rPr lang="en-US" dirty="0"/>
              <a:t>National Institute for Occupational Safety and Health (NIOSH). Health Care Workers</a:t>
            </a:r>
            <a:r>
              <a:rPr lang="en-US" dirty="0" smtClean="0"/>
              <a:t>. </a:t>
            </a:r>
            <a:r>
              <a:rPr lang="en-US" u="sng" dirty="0" smtClean="0">
                <a:hlinkClick r:id="rId4"/>
              </a:rPr>
              <a:t>http</a:t>
            </a:r>
            <a:r>
              <a:rPr lang="en-US" u="sng" dirty="0">
                <a:hlinkClick r:id="rId4"/>
              </a:rPr>
              <a:t>://www.cdc.gov/niosh/topics/healthcare</a:t>
            </a:r>
            <a:r>
              <a:rPr lang="en-US" u="sng" dirty="0" smtClean="0">
                <a:hlinkClick r:id="rId4"/>
              </a:rPr>
              <a:t>/</a:t>
            </a:r>
            <a:endParaRPr lang="fr-FR" dirty="0"/>
          </a:p>
          <a:p>
            <a:pPr>
              <a:buNone/>
            </a:pPr>
            <a:endParaRPr lang="fr-FR" dirty="0"/>
          </a:p>
          <a:p>
            <a:r>
              <a:rPr lang="en-US" dirty="0"/>
              <a:t>National Institute for Occupational Safety and Health (NIOSH). Diseases &amp; Injuries</a:t>
            </a:r>
            <a:r>
              <a:rPr lang="en-US" dirty="0" smtClean="0"/>
              <a:t>. </a:t>
            </a:r>
            <a:r>
              <a:rPr lang="en-US" u="sng" dirty="0" smtClean="0">
                <a:hlinkClick r:id="rId5"/>
              </a:rPr>
              <a:t>http</a:t>
            </a:r>
            <a:r>
              <a:rPr lang="en-US" u="sng" dirty="0">
                <a:hlinkClick r:id="rId5"/>
              </a:rPr>
              <a:t>://</a:t>
            </a:r>
            <a:r>
              <a:rPr lang="en-US" u="sng" dirty="0" smtClean="0">
                <a:hlinkClick r:id="rId5"/>
              </a:rPr>
              <a:t>www.cdc.gov/niosh/topics/diseases.html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1115616" y="836712"/>
            <a:ext cx="6988175" cy="552549"/>
          </a:xfrm>
        </p:spPr>
        <p:txBody>
          <a:bodyPr lIns="45720" rIns="45720" anchor="ctr">
            <a:normAutofit fontScale="90000"/>
          </a:bodyPr>
          <a:lstStyle/>
          <a:p>
            <a:pPr eaLnBrk="1" hangingPunct="1"/>
            <a:r>
              <a:rPr lang="fr-FR" sz="2700" dirty="0" err="1" smtClean="0">
                <a:ea typeface="ＭＳ Ｐゴシック" pitchFamily="1" charset="-128"/>
              </a:rPr>
              <a:t>European</a:t>
            </a:r>
            <a:r>
              <a:rPr lang="fr-FR" sz="2700" dirty="0" smtClean="0">
                <a:ea typeface="ＭＳ Ｐゴシック" pitchFamily="1" charset="-128"/>
              </a:rPr>
              <a:t> Classification of </a:t>
            </a:r>
            <a:r>
              <a:rPr lang="fr-FR" sz="2700" dirty="0" err="1" smtClean="0">
                <a:ea typeface="ＭＳ Ｐゴシック" pitchFamily="1" charset="-128"/>
              </a:rPr>
              <a:t>biological</a:t>
            </a:r>
            <a:r>
              <a:rPr lang="fr-FR" sz="2700" dirty="0" smtClean="0">
                <a:ea typeface="ＭＳ Ｐゴシック" pitchFamily="1" charset="-128"/>
              </a:rPr>
              <a:t> agents </a:t>
            </a:r>
            <a:br>
              <a:rPr lang="fr-FR" sz="2700" dirty="0" smtClean="0">
                <a:ea typeface="ＭＳ Ｐゴシック" pitchFamily="1" charset="-128"/>
              </a:rPr>
            </a:br>
            <a:r>
              <a:rPr lang="fr-FR" sz="2700" dirty="0" smtClean="0">
                <a:ea typeface="ＭＳ Ｐゴシック" pitchFamily="1" charset="-128"/>
              </a:rPr>
              <a:t>(</a:t>
            </a:r>
            <a:r>
              <a:rPr lang="fr-FR" sz="2700" dirty="0" err="1" smtClean="0">
                <a:ea typeface="ＭＳ Ｐゴシック" pitchFamily="1" charset="-128"/>
              </a:rPr>
              <a:t>based</a:t>
            </a:r>
            <a:r>
              <a:rPr lang="fr-FR" sz="2700" dirty="0" smtClean="0">
                <a:ea typeface="ＭＳ Ｐゴシック" pitchFamily="1" charset="-128"/>
              </a:rPr>
              <a:t> </a:t>
            </a:r>
            <a:r>
              <a:rPr lang="fr-FR" sz="2700" dirty="0" err="1" smtClean="0">
                <a:ea typeface="ＭＳ Ｐゴシック" pitchFamily="1" charset="-128"/>
              </a:rPr>
              <a:t>only</a:t>
            </a:r>
            <a:r>
              <a:rPr lang="fr-FR" sz="2700" dirty="0" smtClean="0">
                <a:ea typeface="ＭＳ Ｐゴシック" pitchFamily="1" charset="-128"/>
              </a:rPr>
              <a:t> on the </a:t>
            </a:r>
            <a:r>
              <a:rPr lang="fr-FR" sz="2700" dirty="0" err="1" smtClean="0">
                <a:ea typeface="ＭＳ Ｐゴシック" pitchFamily="1" charset="-128"/>
              </a:rPr>
              <a:t>risk</a:t>
            </a:r>
            <a:r>
              <a:rPr lang="fr-FR" sz="2700" dirty="0" smtClean="0">
                <a:ea typeface="ＭＳ Ｐゴシック" pitchFamily="1" charset="-128"/>
              </a:rPr>
              <a:t> of infection)</a:t>
            </a:r>
          </a:p>
        </p:txBody>
      </p:sp>
      <p:graphicFrame>
        <p:nvGraphicFramePr>
          <p:cNvPr id="379964" name="Group 1084"/>
          <p:cNvGraphicFramePr>
            <a:graphicFrameLocks noGrp="1"/>
          </p:cNvGraphicFramePr>
          <p:nvPr/>
        </p:nvGraphicFramePr>
        <p:xfrm>
          <a:off x="323528" y="1700808"/>
          <a:ext cx="8588375" cy="3217496"/>
        </p:xfrm>
        <a:graphic>
          <a:graphicData uri="http://schemas.openxmlformats.org/drawingml/2006/table">
            <a:tbl>
              <a:tblPr/>
              <a:tblGrid>
                <a:gridCol w="1246188"/>
                <a:gridCol w="1617935"/>
                <a:gridCol w="1584176"/>
                <a:gridCol w="1584176"/>
                <a:gridCol w="2555900"/>
              </a:tblGrid>
              <a:tr h="1021367"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Group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Can cause </a:t>
                      </a:r>
                      <a:r>
                        <a:rPr kumimoji="0" lang="fr-F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human</a:t>
                      </a: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 </a:t>
                      </a:r>
                      <a:r>
                        <a:rPr kumimoji="0" lang="fr-F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disease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Can </a:t>
                      </a:r>
                      <a:r>
                        <a:rPr kumimoji="0" lang="fr-F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be</a:t>
                      </a: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 a </a:t>
                      </a:r>
                      <a:r>
                        <a:rPr kumimoji="0" lang="fr-F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hazard</a:t>
                      </a: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 for </a:t>
                      </a:r>
                      <a:r>
                        <a:rPr kumimoji="0" lang="fr-F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workers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Can </a:t>
                      </a:r>
                      <a:r>
                        <a:rPr kumimoji="0" lang="fr-F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spread</a:t>
                      </a: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 to the </a:t>
                      </a:r>
                      <a:r>
                        <a:rPr kumimoji="0" lang="fr-F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community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Effective </a:t>
                      </a:r>
                      <a:r>
                        <a:rPr kumimoji="0" lang="fr-F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prophylaxis</a:t>
                      </a: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 or </a:t>
                      </a:r>
                      <a:r>
                        <a:rPr kumimoji="0" lang="fr-F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treatment</a:t>
                      </a: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 </a:t>
                      </a:r>
                      <a:r>
                        <a:rPr kumimoji="0" lang="fr-F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available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737"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0008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40008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0008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0008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0008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33"/>
                    </a:solidFill>
                  </a:tcPr>
                </a:tc>
              </a:tr>
              <a:tr h="462645"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0008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33CC33"/>
                        </a:gs>
                        <a:gs pos="100000">
                          <a:schemeClr val="tx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40008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Yes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40008"/>
                        </a:solidFill>
                        <a:effectLst/>
                        <a:latin typeface="Verdana" pitchFamily="34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33CC33"/>
                        </a:gs>
                        <a:gs pos="100000">
                          <a:schemeClr val="tx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40008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Yes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40008"/>
                        </a:solidFill>
                        <a:effectLst/>
                        <a:latin typeface="Verdana" pitchFamily="34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33CC33"/>
                        </a:gs>
                        <a:gs pos="100000">
                          <a:schemeClr val="tx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40008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Unlikely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40008"/>
                        </a:solidFill>
                        <a:effectLst/>
                        <a:latin typeface="Verdana" pitchFamily="34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33CC33"/>
                        </a:gs>
                        <a:gs pos="100000">
                          <a:schemeClr val="tx2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40008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Yes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40008"/>
                        </a:solidFill>
                        <a:effectLst/>
                        <a:latin typeface="Verdana" pitchFamily="34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33CC33"/>
                        </a:gs>
                        <a:gs pos="100000">
                          <a:schemeClr val="tx2"/>
                        </a:gs>
                      </a:gsLst>
                      <a:lin ang="5400000" scaled="1"/>
                    </a:gradFill>
                  </a:tcPr>
                </a:tc>
              </a:tr>
              <a:tr h="462645"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0008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tx2"/>
                        </a:gs>
                        <a:gs pos="100000">
                          <a:srgbClr val="FF3300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40008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Yes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40008"/>
                        </a:solidFill>
                        <a:effectLst/>
                        <a:latin typeface="Verdana" pitchFamily="34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tx2"/>
                        </a:gs>
                        <a:gs pos="100000">
                          <a:srgbClr val="FF3300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40008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Yes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40008"/>
                        </a:solidFill>
                        <a:effectLst/>
                        <a:latin typeface="Verdana" pitchFamily="34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tx2"/>
                        </a:gs>
                        <a:gs pos="100000">
                          <a:srgbClr val="FF3300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0008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Possible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tx2"/>
                        </a:gs>
                        <a:gs pos="100000">
                          <a:srgbClr val="FF3300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40008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Yes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40008"/>
                        </a:solidFill>
                        <a:effectLst/>
                        <a:latin typeface="Verdana" pitchFamily="34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tx2"/>
                        </a:gs>
                        <a:gs pos="100000">
                          <a:srgbClr val="FF3300"/>
                        </a:gs>
                      </a:gsLst>
                      <a:lin ang="5400000" scaled="1"/>
                    </a:gradFill>
                  </a:tcPr>
                </a:tc>
              </a:tr>
              <a:tr h="725625"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40008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40008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Yes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40008"/>
                        </a:solidFill>
                        <a:effectLst/>
                        <a:latin typeface="Verdana" pitchFamily="34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40008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Yes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40008"/>
                        </a:solidFill>
                        <a:effectLst/>
                        <a:latin typeface="Verdana" pitchFamily="34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40008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High </a:t>
                      </a:r>
                      <a:r>
                        <a:rPr kumimoji="0" 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40008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risk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40008"/>
                        </a:solidFill>
                        <a:effectLst/>
                        <a:latin typeface="Verdana" pitchFamily="34" charset="0"/>
                        <a:ea typeface="ＭＳ Ｐゴシック" pitchFamily="1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54075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3CCFF"/>
                        </a:buClr>
                        <a:buSzTx/>
                        <a:buFont typeface="Monotype Sorts" pitchFamily="1" charset="2"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40008"/>
                          </a:solidFill>
                          <a:effectLst/>
                          <a:latin typeface="Verdana" pitchFamily="34" charset="0"/>
                          <a:ea typeface="ＭＳ Ｐゴシック" pitchFamily="1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</a:tbl>
          </a:graphicData>
        </a:graphic>
      </p:graphicFrame>
      <p:sp>
        <p:nvSpPr>
          <p:cNvPr id="34856" name="Rectangle 1079"/>
          <p:cNvSpPr>
            <a:spLocks noChangeArrowheads="1"/>
          </p:cNvSpPr>
          <p:nvPr/>
        </p:nvSpPr>
        <p:spPr bwMode="auto">
          <a:xfrm>
            <a:off x="0" y="3284984"/>
            <a:ext cx="179512" cy="1656184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fr-FR"/>
          </a:p>
        </p:txBody>
      </p:sp>
      <p:sp>
        <p:nvSpPr>
          <p:cNvPr id="34857" name="Text Box 1080"/>
          <p:cNvSpPr txBox="1">
            <a:spLocks noChangeArrowheads="1"/>
          </p:cNvSpPr>
          <p:nvPr/>
        </p:nvSpPr>
        <p:spPr bwMode="auto">
          <a:xfrm>
            <a:off x="2051720" y="5013176"/>
            <a:ext cx="558441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fr-FR" dirty="0" err="1" smtClean="0"/>
              <a:t>Hazardous</a:t>
            </a:r>
            <a:r>
              <a:rPr lang="fr-FR" dirty="0" smtClean="0"/>
              <a:t> agents are </a:t>
            </a:r>
            <a:r>
              <a:rPr lang="fr-FR" dirty="0" err="1" smtClean="0"/>
              <a:t>those</a:t>
            </a:r>
            <a:r>
              <a:rPr lang="fr-FR" dirty="0" smtClean="0"/>
              <a:t> </a:t>
            </a:r>
            <a:r>
              <a:rPr lang="fr-FR" dirty="0" err="1" smtClean="0"/>
              <a:t>belonging</a:t>
            </a:r>
            <a:r>
              <a:rPr lang="fr-FR" dirty="0" smtClean="0"/>
              <a:t> to group 2, 3 and 4</a:t>
            </a:r>
            <a:endParaRPr lang="fr-FR" dirty="0"/>
          </a:p>
        </p:txBody>
      </p:sp>
      <p:sp>
        <p:nvSpPr>
          <p:cNvPr id="6" name="Text Box 1080"/>
          <p:cNvSpPr txBox="1">
            <a:spLocks noChangeArrowheads="1"/>
          </p:cNvSpPr>
          <p:nvPr/>
        </p:nvSpPr>
        <p:spPr bwMode="auto">
          <a:xfrm>
            <a:off x="827584" y="5373216"/>
            <a:ext cx="7729745" cy="12003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fr-FR" dirty="0" smtClean="0"/>
              <a:t>Exemples :</a:t>
            </a:r>
          </a:p>
          <a:p>
            <a:pPr eaLnBrk="0" hangingPunct="0"/>
            <a:r>
              <a:rPr lang="fr-FR" dirty="0" smtClean="0"/>
              <a:t>Group 2 :  </a:t>
            </a:r>
            <a:r>
              <a:rPr lang="fr-FR" dirty="0" err="1" smtClean="0"/>
              <a:t>Clostridium</a:t>
            </a:r>
            <a:r>
              <a:rPr lang="fr-FR" dirty="0" smtClean="0"/>
              <a:t> perfringens,  </a:t>
            </a:r>
            <a:r>
              <a:rPr lang="fr-FR" dirty="0" err="1" smtClean="0"/>
              <a:t>Cytomegalovirus</a:t>
            </a:r>
            <a:endParaRPr lang="fr-FR" dirty="0" smtClean="0"/>
          </a:p>
          <a:p>
            <a:pPr eaLnBrk="0" hangingPunct="0"/>
            <a:r>
              <a:rPr lang="fr-FR" dirty="0" smtClean="0"/>
              <a:t>Group 3 : </a:t>
            </a:r>
            <a:r>
              <a:rPr lang="fr-FR" dirty="0" err="1" smtClean="0"/>
              <a:t>Mycobacterium</a:t>
            </a:r>
            <a:r>
              <a:rPr lang="fr-FR" dirty="0" smtClean="0"/>
              <a:t> </a:t>
            </a:r>
            <a:r>
              <a:rPr lang="fr-FR" dirty="0" err="1" smtClean="0"/>
              <a:t>tuberculosis</a:t>
            </a:r>
            <a:r>
              <a:rPr lang="fr-FR" dirty="0" smtClean="0"/>
              <a:t>, </a:t>
            </a:r>
            <a:r>
              <a:rPr lang="fr-FR" dirty="0" err="1" smtClean="0"/>
              <a:t>Hepatitis</a:t>
            </a:r>
            <a:r>
              <a:rPr lang="fr-FR" dirty="0" smtClean="0"/>
              <a:t> B virus, Plasmodium </a:t>
            </a:r>
            <a:r>
              <a:rPr lang="fr-FR" dirty="0" err="1" smtClean="0"/>
              <a:t>falciparum</a:t>
            </a:r>
            <a:endParaRPr lang="fr-FR" dirty="0" smtClean="0"/>
          </a:p>
          <a:p>
            <a:pPr eaLnBrk="0" hangingPunct="0"/>
            <a:r>
              <a:rPr lang="fr-FR" dirty="0" smtClean="0"/>
              <a:t>Group 4 : Lassa virus, Ebola virus</a:t>
            </a: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fr-FR" dirty="0" smtClean="0"/>
              <a:t>Sources of </a:t>
            </a:r>
            <a:r>
              <a:rPr lang="fr-FR" dirty="0" err="1" smtClean="0"/>
              <a:t>exposure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3329211"/>
          </a:xfrm>
        </p:spPr>
        <p:txBody>
          <a:bodyPr/>
          <a:lstStyle/>
          <a:p>
            <a:r>
              <a:rPr lang="fr-FR" dirty="0" smtClean="0"/>
              <a:t>Patients in </a:t>
            </a:r>
            <a:r>
              <a:rPr lang="fr-FR" dirty="0" err="1" smtClean="0"/>
              <a:t>hospital</a:t>
            </a:r>
            <a:r>
              <a:rPr lang="fr-FR" dirty="0" smtClean="0"/>
              <a:t> settings</a:t>
            </a:r>
          </a:p>
          <a:p>
            <a:r>
              <a:rPr lang="fr-FR" dirty="0" smtClean="0"/>
              <a:t>Bugs (</a:t>
            </a:r>
            <a:r>
              <a:rPr lang="fr-FR" dirty="0" err="1" smtClean="0"/>
              <a:t>ticks</a:t>
            </a:r>
            <a:r>
              <a:rPr lang="fr-FR" dirty="0" smtClean="0"/>
              <a:t>, sarcoptes …)</a:t>
            </a:r>
          </a:p>
          <a:p>
            <a:r>
              <a:rPr lang="fr-FR" dirty="0" err="1" smtClean="0"/>
              <a:t>Animals</a:t>
            </a:r>
            <a:r>
              <a:rPr lang="fr-FR" dirty="0" smtClean="0"/>
              <a:t> (</a:t>
            </a:r>
            <a:r>
              <a:rPr lang="fr-FR" dirty="0" err="1" smtClean="0"/>
              <a:t>veterinarians</a:t>
            </a:r>
            <a:r>
              <a:rPr lang="fr-FR" dirty="0" smtClean="0"/>
              <a:t>, </a:t>
            </a:r>
            <a:r>
              <a:rPr lang="fr-FR" dirty="0" err="1" smtClean="0"/>
              <a:t>slaughterhouses</a:t>
            </a:r>
            <a:r>
              <a:rPr lang="fr-FR" dirty="0" smtClean="0"/>
              <a:t>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r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fr-FR" dirty="0" smtClean="0">
                <a:ea typeface="ＭＳ Ｐゴシック" pitchFamily="1" charset="-128"/>
              </a:rPr>
              <a:t>The </a:t>
            </a:r>
            <a:r>
              <a:rPr lang="fr-FR" dirty="0" err="1" smtClean="0">
                <a:ea typeface="ＭＳ Ｐゴシック" pitchFamily="1" charset="-128"/>
              </a:rPr>
              <a:t>way</a:t>
            </a:r>
            <a:r>
              <a:rPr lang="fr-FR" dirty="0" smtClean="0">
                <a:ea typeface="ＭＳ Ｐゴシック" pitchFamily="1" charset="-128"/>
              </a:rPr>
              <a:t> to infection</a:t>
            </a:r>
          </a:p>
        </p:txBody>
      </p:sp>
      <p:sp>
        <p:nvSpPr>
          <p:cNvPr id="40965" name="ZoneTexte 6"/>
          <p:cNvSpPr txBox="1">
            <a:spLocks noChangeArrowheads="1"/>
          </p:cNvSpPr>
          <p:nvPr/>
        </p:nvSpPr>
        <p:spPr bwMode="auto">
          <a:xfrm>
            <a:off x="212725" y="4743450"/>
            <a:ext cx="26384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r-FR" dirty="0"/>
              <a:t>E</a:t>
            </a:r>
            <a:r>
              <a:rPr lang="fr-FR" dirty="0" smtClean="0"/>
              <a:t>mission of </a:t>
            </a:r>
            <a:r>
              <a:rPr lang="fr-FR" dirty="0" err="1" smtClean="0"/>
              <a:t>germs</a:t>
            </a:r>
            <a:endParaRPr lang="fr-FR" dirty="0"/>
          </a:p>
        </p:txBody>
      </p:sp>
      <p:sp>
        <p:nvSpPr>
          <p:cNvPr id="40966" name="ZoneTexte 7"/>
          <p:cNvSpPr txBox="1">
            <a:spLocks noChangeArrowheads="1"/>
          </p:cNvSpPr>
          <p:nvPr/>
        </p:nvSpPr>
        <p:spPr bwMode="auto">
          <a:xfrm>
            <a:off x="2908300" y="4768850"/>
            <a:ext cx="26384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r-FR" dirty="0" err="1" smtClean="0"/>
              <a:t>Aerial</a:t>
            </a:r>
            <a:endParaRPr lang="fr-FR" dirty="0"/>
          </a:p>
          <a:p>
            <a:pPr eaLnBrk="0" hangingPunct="0"/>
            <a:r>
              <a:rPr lang="fr-FR" dirty="0"/>
              <a:t>Contact – ingestion</a:t>
            </a:r>
          </a:p>
          <a:p>
            <a:pPr eaLnBrk="0" hangingPunct="0"/>
            <a:r>
              <a:rPr lang="fr-FR" dirty="0" err="1" smtClean="0"/>
              <a:t>Percutaneous</a:t>
            </a:r>
            <a:endParaRPr lang="fr-FR" dirty="0"/>
          </a:p>
        </p:txBody>
      </p:sp>
      <p:sp>
        <p:nvSpPr>
          <p:cNvPr id="40967" name="ZoneTexte 8"/>
          <p:cNvSpPr txBox="1">
            <a:spLocks noChangeArrowheads="1"/>
          </p:cNvSpPr>
          <p:nvPr/>
        </p:nvSpPr>
        <p:spPr bwMode="auto">
          <a:xfrm>
            <a:off x="5676900" y="4811713"/>
            <a:ext cx="26384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fr-FR" dirty="0" smtClean="0"/>
              <a:t>Infection if susceptible</a:t>
            </a:r>
            <a:endParaRPr lang="fr-FR" dirty="0"/>
          </a:p>
        </p:txBody>
      </p:sp>
      <p:sp>
        <p:nvSpPr>
          <p:cNvPr id="12" name="Cube 11"/>
          <p:cNvSpPr>
            <a:spLocks noChangeArrowheads="1"/>
          </p:cNvSpPr>
          <p:nvPr/>
        </p:nvSpPr>
        <p:spPr bwMode="auto">
          <a:xfrm>
            <a:off x="582613" y="2430463"/>
            <a:ext cx="1613123" cy="1574601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/>
            <a:r>
              <a:rPr lang="fr-FR" dirty="0" err="1" smtClean="0">
                <a:solidFill>
                  <a:srgbClr val="FFFFFF"/>
                </a:solidFill>
                <a:latin typeface="Tahoma" pitchFamily="34" charset="0"/>
              </a:rPr>
              <a:t>Reservoir</a:t>
            </a:r>
            <a:endParaRPr lang="fr-FR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3" name="Cube 12"/>
          <p:cNvSpPr>
            <a:spLocks noChangeArrowheads="1"/>
          </p:cNvSpPr>
          <p:nvPr/>
        </p:nvSpPr>
        <p:spPr bwMode="auto">
          <a:xfrm>
            <a:off x="5436096" y="2276872"/>
            <a:ext cx="1450999" cy="1670422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/>
            <a:r>
              <a:rPr lang="fr-FR" dirty="0" smtClean="0">
                <a:solidFill>
                  <a:srgbClr val="FFFFFF"/>
                </a:solidFill>
                <a:latin typeface="Tahoma" pitchFamily="34" charset="0"/>
              </a:rPr>
              <a:t>Host</a:t>
            </a:r>
            <a:endParaRPr lang="fr-FR" dirty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4" name="Flèche vers la droite 5"/>
          <p:cNvSpPr>
            <a:spLocks noChangeArrowheads="1"/>
          </p:cNvSpPr>
          <p:nvPr/>
        </p:nvSpPr>
        <p:spPr bwMode="auto">
          <a:xfrm>
            <a:off x="2699792" y="2852936"/>
            <a:ext cx="2332038" cy="882650"/>
          </a:xfrm>
          <a:prstGeom prst="rightArrow">
            <a:avLst>
              <a:gd name="adj1" fmla="val 50000"/>
              <a:gd name="adj2" fmla="val 50004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>
              <a:defRPr/>
            </a:pPr>
            <a:r>
              <a:rPr lang="fr-FR" dirty="0">
                <a:solidFill>
                  <a:schemeClr val="lt1"/>
                </a:solidFill>
                <a:latin typeface="+mn-lt"/>
                <a:ea typeface="+mn-ea"/>
              </a:rPr>
              <a:t>Dispersion</a:t>
            </a:r>
          </a:p>
        </p:txBody>
      </p:sp>
      <p:sp>
        <p:nvSpPr>
          <p:cNvPr id="15" name="Flèche vers la droite 5"/>
          <p:cNvSpPr>
            <a:spLocks noChangeArrowheads="1"/>
          </p:cNvSpPr>
          <p:nvPr/>
        </p:nvSpPr>
        <p:spPr bwMode="auto">
          <a:xfrm>
            <a:off x="7308304" y="2852936"/>
            <a:ext cx="1475656" cy="882650"/>
          </a:xfrm>
          <a:prstGeom prst="rightArrow">
            <a:avLst>
              <a:gd name="adj1" fmla="val 50000"/>
              <a:gd name="adj2" fmla="val 50004"/>
            </a:avLst>
          </a:prstGeom>
          <a:gradFill rotWithShape="1">
            <a:gsLst>
              <a:gs pos="0">
                <a:srgbClr val="77DDF0"/>
              </a:gs>
              <a:gs pos="20000">
                <a:srgbClr val="79DAED"/>
              </a:gs>
              <a:gs pos="100000">
                <a:srgbClr val="5BA7B5"/>
              </a:gs>
            </a:gsLst>
            <a:lin ang="5400000"/>
          </a:gradFill>
          <a:ln w="9525">
            <a:solidFill>
              <a:srgbClr val="86D5E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eaLnBrk="0" hangingPunct="0">
              <a:defRPr/>
            </a:pPr>
            <a:r>
              <a:rPr lang="fr-FR" dirty="0" smtClean="0">
                <a:solidFill>
                  <a:schemeClr val="lt1"/>
                </a:solidFill>
                <a:latin typeface="+mn-lt"/>
                <a:ea typeface="+mn-ea"/>
              </a:rPr>
              <a:t>infection</a:t>
            </a:r>
            <a:endParaRPr lang="fr-FR" dirty="0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fr-FR" dirty="0" smtClean="0"/>
              <a:t>Main occupations </a:t>
            </a:r>
            <a:r>
              <a:rPr lang="fr-FR" dirty="0" err="1" smtClean="0"/>
              <a:t>exposed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484984"/>
          </a:xfrm>
        </p:spPr>
        <p:txBody>
          <a:bodyPr/>
          <a:lstStyle/>
          <a:p>
            <a:r>
              <a:rPr lang="fr-FR" dirty="0" err="1" smtClean="0"/>
              <a:t>Healthcare</a:t>
            </a:r>
            <a:r>
              <a:rPr lang="fr-FR" dirty="0" smtClean="0"/>
              <a:t> </a:t>
            </a:r>
            <a:r>
              <a:rPr lang="fr-FR" dirty="0" err="1" smtClean="0"/>
              <a:t>workers</a:t>
            </a:r>
            <a:r>
              <a:rPr lang="fr-FR" dirty="0" smtClean="0"/>
              <a:t> (</a:t>
            </a:r>
            <a:r>
              <a:rPr lang="fr-FR" dirty="0" err="1" smtClean="0"/>
              <a:t>many</a:t>
            </a:r>
            <a:r>
              <a:rPr lang="fr-FR" dirty="0" smtClean="0"/>
              <a:t> </a:t>
            </a:r>
            <a:r>
              <a:rPr lang="fr-FR" dirty="0" err="1" smtClean="0"/>
              <a:t>viruses</a:t>
            </a:r>
            <a:r>
              <a:rPr lang="fr-FR" dirty="0" smtClean="0"/>
              <a:t>)</a:t>
            </a:r>
          </a:p>
          <a:p>
            <a:pPr lvl="1"/>
            <a:r>
              <a:rPr lang="en-US" dirty="0" smtClean="0"/>
              <a:t>hazards represented by biological agents present in patients</a:t>
            </a:r>
          </a:p>
          <a:p>
            <a:r>
              <a:rPr lang="en-US" dirty="0" smtClean="0"/>
              <a:t>Farmers (brucellosis, </a:t>
            </a:r>
            <a:r>
              <a:rPr lang="en-US" dirty="0" err="1" smtClean="0"/>
              <a:t>zoonosis</a:t>
            </a:r>
            <a:r>
              <a:rPr lang="en-US" dirty="0" smtClean="0"/>
              <a:t>)</a:t>
            </a:r>
          </a:p>
          <a:p>
            <a:r>
              <a:rPr lang="en-US" dirty="0" smtClean="0"/>
              <a:t>Outdoor workers (</a:t>
            </a:r>
            <a:r>
              <a:rPr lang="en-US" dirty="0" err="1" smtClean="0"/>
              <a:t>Leptospirosis</a:t>
            </a:r>
            <a:r>
              <a:rPr lang="en-US" dirty="0" smtClean="0"/>
              <a:t>, </a:t>
            </a:r>
            <a:r>
              <a:rPr lang="en-US" dirty="0" err="1" smtClean="0"/>
              <a:t>lyme</a:t>
            </a:r>
            <a:r>
              <a:rPr lang="en-US" dirty="0" smtClean="0"/>
              <a:t> disease)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biological</a:t>
            </a:r>
            <a:r>
              <a:rPr lang="fr-FR" dirty="0" smtClean="0"/>
              <a:t> agents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fr-FR" dirty="0" err="1" smtClean="0"/>
              <a:t>Hepatitis</a:t>
            </a:r>
            <a:r>
              <a:rPr lang="fr-FR" dirty="0" smtClean="0"/>
              <a:t> 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3196952"/>
          </a:xfrm>
        </p:spPr>
        <p:txBody>
          <a:bodyPr/>
          <a:lstStyle/>
          <a:p>
            <a:r>
              <a:rPr lang="fr-FR" dirty="0" err="1" smtClean="0"/>
              <a:t>Spread</a:t>
            </a:r>
            <a:r>
              <a:rPr lang="fr-FR" dirty="0" smtClean="0"/>
              <a:t> in the </a:t>
            </a:r>
            <a:r>
              <a:rPr lang="fr-FR" dirty="0" err="1" smtClean="0"/>
              <a:t>feces</a:t>
            </a:r>
            <a:r>
              <a:rPr lang="fr-FR" dirty="0" smtClean="0"/>
              <a:t> of </a:t>
            </a:r>
            <a:r>
              <a:rPr lang="fr-FR" dirty="0" err="1" smtClean="0"/>
              <a:t>infected</a:t>
            </a:r>
            <a:r>
              <a:rPr lang="fr-FR" dirty="0" smtClean="0"/>
              <a:t> </a:t>
            </a:r>
            <a:r>
              <a:rPr lang="fr-FR" dirty="0" err="1" smtClean="0"/>
              <a:t>individuals</a:t>
            </a:r>
            <a:endParaRPr lang="fr-FR" dirty="0" smtClean="0"/>
          </a:p>
          <a:p>
            <a:pPr lvl="1"/>
            <a:r>
              <a:rPr lang="fr-FR" dirty="0" err="1" smtClean="0"/>
              <a:t>Risk</a:t>
            </a:r>
            <a:r>
              <a:rPr lang="fr-FR" dirty="0" smtClean="0"/>
              <a:t> for </a:t>
            </a:r>
            <a:r>
              <a:rPr lang="fr-FR" dirty="0" err="1" smtClean="0"/>
              <a:t>travellers</a:t>
            </a:r>
            <a:r>
              <a:rPr lang="fr-FR" dirty="0" smtClean="0"/>
              <a:t> in </a:t>
            </a:r>
            <a:r>
              <a:rPr lang="fr-FR" dirty="0" err="1" smtClean="0"/>
              <a:t>low</a:t>
            </a:r>
            <a:r>
              <a:rPr lang="fr-FR" dirty="0" smtClean="0"/>
              <a:t> </a:t>
            </a:r>
            <a:r>
              <a:rPr lang="fr-FR" dirty="0" err="1" smtClean="0"/>
              <a:t>income</a:t>
            </a:r>
            <a:r>
              <a:rPr lang="fr-FR" dirty="0" smtClean="0"/>
              <a:t> countries</a:t>
            </a:r>
          </a:p>
          <a:p>
            <a:r>
              <a:rPr lang="fr-FR" dirty="0" err="1" smtClean="0"/>
              <a:t>Risk</a:t>
            </a:r>
            <a:r>
              <a:rPr lang="fr-FR" dirty="0" smtClean="0"/>
              <a:t> of </a:t>
            </a:r>
            <a:r>
              <a:rPr lang="fr-FR" dirty="0" err="1" smtClean="0"/>
              <a:t>spreading</a:t>
            </a:r>
            <a:r>
              <a:rPr lang="fr-FR" dirty="0" smtClean="0"/>
              <a:t> to the </a:t>
            </a:r>
            <a:r>
              <a:rPr lang="fr-FR" dirty="0" err="1" smtClean="0"/>
              <a:t>community</a:t>
            </a:r>
            <a:r>
              <a:rPr lang="fr-FR" dirty="0" smtClean="0"/>
              <a:t> by </a:t>
            </a:r>
            <a:r>
              <a:rPr lang="fr-FR" dirty="0" err="1" smtClean="0"/>
              <a:t>infected</a:t>
            </a:r>
            <a:r>
              <a:rPr lang="fr-FR" dirty="0" smtClean="0"/>
              <a:t> </a:t>
            </a:r>
            <a:r>
              <a:rPr lang="fr-FR" dirty="0" err="1" smtClean="0"/>
              <a:t>food</a:t>
            </a:r>
            <a:r>
              <a:rPr lang="fr-FR" dirty="0" smtClean="0"/>
              <a:t> </a:t>
            </a:r>
            <a:r>
              <a:rPr lang="fr-FR" dirty="0" err="1" smtClean="0"/>
              <a:t>handlers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fr-FR" dirty="0" err="1" smtClean="0"/>
              <a:t>Hepatitis</a:t>
            </a:r>
            <a:r>
              <a:rPr lang="fr-FR" dirty="0" smtClean="0"/>
              <a:t> B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r>
              <a:rPr lang="fr-FR" dirty="0" smtClean="0"/>
              <a:t>A </a:t>
            </a:r>
            <a:r>
              <a:rPr lang="fr-FR" dirty="0" err="1" smtClean="0"/>
              <a:t>high</a:t>
            </a:r>
            <a:r>
              <a:rPr lang="fr-FR" dirty="0" smtClean="0"/>
              <a:t> </a:t>
            </a:r>
            <a:r>
              <a:rPr lang="fr-FR" dirty="0" err="1" smtClean="0"/>
              <a:t>risk</a:t>
            </a:r>
            <a:r>
              <a:rPr lang="fr-FR" dirty="0" smtClean="0"/>
              <a:t> for </a:t>
            </a:r>
            <a:r>
              <a:rPr lang="fr-FR" dirty="0" err="1" smtClean="0"/>
              <a:t>healthcare</a:t>
            </a:r>
            <a:r>
              <a:rPr lang="fr-FR" dirty="0" smtClean="0"/>
              <a:t> </a:t>
            </a:r>
            <a:r>
              <a:rPr lang="fr-FR" dirty="0" err="1" smtClean="0"/>
              <a:t>workers</a:t>
            </a:r>
            <a:r>
              <a:rPr lang="fr-FR" dirty="0" smtClean="0"/>
              <a:t> (</a:t>
            </a:r>
            <a:r>
              <a:rPr lang="fr-FR" dirty="0" err="1" smtClean="0"/>
              <a:t>HCWs</a:t>
            </a:r>
            <a:r>
              <a:rPr lang="fr-FR" dirty="0" smtClean="0"/>
              <a:t>)</a:t>
            </a:r>
          </a:p>
          <a:p>
            <a:r>
              <a:rPr lang="fr-FR" dirty="0" smtClean="0"/>
              <a:t>Blood </a:t>
            </a:r>
            <a:r>
              <a:rPr lang="fr-FR" dirty="0" err="1" smtClean="0"/>
              <a:t>exposure</a:t>
            </a:r>
            <a:endParaRPr lang="fr-FR" dirty="0" smtClean="0"/>
          </a:p>
          <a:p>
            <a:pPr lvl="1"/>
            <a:r>
              <a:rPr lang="fr-FR" dirty="0" err="1" smtClean="0"/>
              <a:t>Needlestick</a:t>
            </a:r>
            <a:r>
              <a:rPr lang="fr-FR" dirty="0" smtClean="0"/>
              <a:t> </a:t>
            </a:r>
            <a:r>
              <a:rPr lang="fr-FR" dirty="0" err="1" smtClean="0"/>
              <a:t>exposures</a:t>
            </a:r>
            <a:r>
              <a:rPr lang="fr-FR" dirty="0" smtClean="0"/>
              <a:t> for </a:t>
            </a:r>
            <a:r>
              <a:rPr lang="fr-FR" dirty="0" err="1" smtClean="0"/>
              <a:t>HCWs</a:t>
            </a:r>
            <a:endParaRPr lang="fr-FR" dirty="0" smtClean="0"/>
          </a:p>
          <a:p>
            <a:pPr lvl="2"/>
            <a:r>
              <a:rPr lang="fr-FR" dirty="0" smtClean="0"/>
              <a:t>Up to 45% of </a:t>
            </a:r>
            <a:r>
              <a:rPr lang="fr-FR" dirty="0" err="1" smtClean="0"/>
              <a:t>risk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infected</a:t>
            </a:r>
            <a:r>
              <a:rPr lang="fr-FR" dirty="0" smtClean="0"/>
              <a:t> in case of </a:t>
            </a:r>
            <a:r>
              <a:rPr lang="fr-FR" dirty="0" err="1"/>
              <a:t>n</a:t>
            </a:r>
            <a:r>
              <a:rPr lang="fr-FR" dirty="0" err="1" smtClean="0"/>
              <a:t>eedlestick</a:t>
            </a:r>
            <a:r>
              <a:rPr lang="fr-FR" dirty="0" smtClean="0"/>
              <a:t> </a:t>
            </a:r>
            <a:r>
              <a:rPr lang="fr-FR" dirty="0" err="1" smtClean="0"/>
              <a:t>exposure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a </a:t>
            </a:r>
            <a:r>
              <a:rPr lang="fr-FR" dirty="0" err="1" smtClean="0"/>
              <a:t>needle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have been </a:t>
            </a:r>
            <a:r>
              <a:rPr lang="fr-FR" dirty="0" err="1" smtClean="0"/>
              <a:t>used</a:t>
            </a:r>
            <a:r>
              <a:rPr lang="fr-FR" dirty="0" smtClean="0"/>
              <a:t> for an </a:t>
            </a:r>
            <a:r>
              <a:rPr lang="fr-FR" dirty="0" err="1" smtClean="0"/>
              <a:t>infected</a:t>
            </a:r>
            <a:r>
              <a:rPr lang="fr-FR" dirty="0" smtClean="0"/>
              <a:t> patient</a:t>
            </a:r>
          </a:p>
          <a:p>
            <a:pPr lvl="1"/>
            <a:r>
              <a:rPr lang="fr-FR" dirty="0" smtClean="0"/>
              <a:t>Skin contact (</a:t>
            </a:r>
            <a:r>
              <a:rPr lang="fr-FR" dirty="0" err="1" smtClean="0"/>
              <a:t>rescuers</a:t>
            </a:r>
            <a:r>
              <a:rPr lang="fr-FR" dirty="0" smtClean="0"/>
              <a:t>)</a:t>
            </a:r>
          </a:p>
          <a:p>
            <a:pPr lvl="1"/>
            <a:r>
              <a:rPr lang="fr-FR" dirty="0" err="1" smtClean="0"/>
              <a:t>Wounds</a:t>
            </a:r>
            <a:r>
              <a:rPr lang="fr-FR" dirty="0" smtClean="0"/>
              <a:t> (police </a:t>
            </a:r>
            <a:r>
              <a:rPr lang="fr-FR" dirty="0" err="1" smtClean="0"/>
              <a:t>officers</a:t>
            </a:r>
            <a:r>
              <a:rPr lang="fr-FR" dirty="0" smtClean="0"/>
              <a:t>, </a:t>
            </a:r>
            <a:r>
              <a:rPr lang="fr-FR" dirty="0" err="1" smtClean="0"/>
              <a:t>fire</a:t>
            </a:r>
            <a:r>
              <a:rPr lang="fr-FR" dirty="0" smtClean="0"/>
              <a:t> </a:t>
            </a:r>
            <a:r>
              <a:rPr lang="fr-FR" dirty="0" err="1" smtClean="0"/>
              <a:t>fighters</a:t>
            </a:r>
            <a:r>
              <a:rPr lang="fr-FR" dirty="0" smtClean="0"/>
              <a:t>)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559</Words>
  <Application>Microsoft Office PowerPoint</Application>
  <PresentationFormat>Diavoorstelling (4:3)</PresentationFormat>
  <Paragraphs>167</Paragraphs>
  <Slides>23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23</vt:i4>
      </vt:variant>
    </vt:vector>
  </HeadingPairs>
  <TitlesOfParts>
    <vt:vector size="25" baseType="lpstr">
      <vt:lpstr>Thème Office</vt:lpstr>
      <vt:lpstr>Aangepast ontwerp</vt:lpstr>
      <vt:lpstr>  Biological agents </vt:lpstr>
      <vt:lpstr>Biological hazards</vt:lpstr>
      <vt:lpstr>European Classification of biological agents  (based only on the risk of infection)</vt:lpstr>
      <vt:lpstr>Sources of exposure</vt:lpstr>
      <vt:lpstr>The way to infection</vt:lpstr>
      <vt:lpstr>Main occupations exposed</vt:lpstr>
      <vt:lpstr>Some biological agents</vt:lpstr>
      <vt:lpstr>Hepatitis A</vt:lpstr>
      <vt:lpstr>Hepatitis B</vt:lpstr>
      <vt:lpstr>Tuberculosis</vt:lpstr>
      <vt:lpstr>Prevention</vt:lpstr>
      <vt:lpstr>Risk assessment</vt:lpstr>
      <vt:lpstr>Avoid exposure</vt:lpstr>
      <vt:lpstr>Avoid exposure</vt:lpstr>
      <vt:lpstr>Which mask for HCWs ?</vt:lpstr>
      <vt:lpstr>Avoid contamination</vt:lpstr>
      <vt:lpstr>Vaccination</vt:lpstr>
      <vt:lpstr>Avoid infection</vt:lpstr>
      <vt:lpstr>Treat infection</vt:lpstr>
      <vt:lpstr>Treat infection</vt:lpstr>
      <vt:lpstr>And in any case …</vt:lpstr>
      <vt:lpstr>  Don’t forget the WARP     </vt:lpstr>
      <vt:lpstr>Some useful links</vt:lpstr>
    </vt:vector>
  </TitlesOfParts>
  <Company>CHU de Rouen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Biological agents </dc:title>
  <dc:creator>Administrateur</dc:creator>
  <cp:lastModifiedBy>Rita</cp:lastModifiedBy>
  <cp:revision>24</cp:revision>
  <dcterms:created xsi:type="dcterms:W3CDTF">2012-08-23T12:32:48Z</dcterms:created>
  <dcterms:modified xsi:type="dcterms:W3CDTF">2012-12-06T08:35:43Z</dcterms:modified>
</cp:coreProperties>
</file>